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9"/>
  </p:notesMasterIdLst>
  <p:sldIdLst>
    <p:sldId id="291" r:id="rId2"/>
    <p:sldId id="256" r:id="rId3"/>
    <p:sldId id="275" r:id="rId4"/>
    <p:sldId id="259" r:id="rId5"/>
    <p:sldId id="264" r:id="rId6"/>
    <p:sldId id="257" r:id="rId7"/>
    <p:sldId id="263" r:id="rId8"/>
    <p:sldId id="265" r:id="rId9"/>
    <p:sldId id="282" r:id="rId10"/>
    <p:sldId id="267" r:id="rId11"/>
    <p:sldId id="274" r:id="rId12"/>
    <p:sldId id="276" r:id="rId13"/>
    <p:sldId id="277" r:id="rId14"/>
    <p:sldId id="278" r:id="rId15"/>
    <p:sldId id="292" r:id="rId16"/>
    <p:sldId id="293" r:id="rId17"/>
    <p:sldId id="283" r:id="rId18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5327"/>
    <a:srgbClr val="000099"/>
    <a:srgbClr val="FBD753"/>
    <a:srgbClr val="CCCC00"/>
    <a:srgbClr val="FFFFCC"/>
    <a:srgbClr val="000066"/>
    <a:srgbClr val="F67A5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49" autoAdjust="0"/>
    <p:restoredTop sz="87838" autoAdjust="0"/>
  </p:normalViewPr>
  <p:slideViewPr>
    <p:cSldViewPr>
      <p:cViewPr varScale="1">
        <p:scale>
          <a:sx n="62" d="100"/>
          <a:sy n="62" d="100"/>
        </p:scale>
        <p:origin x="133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A49D64-14CF-4354-956B-59A84BA2AD66}" type="datetimeFigureOut">
              <a:rPr lang="it-IT" smtClean="0"/>
              <a:t>09/11/2019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E62668-9D37-40B8-B3B1-36CF730067B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5772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endParaRPr lang="it-IT" alt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it-IT" alt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01FB1C3F-44CB-44B9-95EF-F13A1C61028F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endParaRPr lang="it-IT" alt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it-IT" alt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6DC129A6-CF9C-4C11-A886-78661FCF15A0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endParaRPr lang="it-IT" alt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it-IT" alt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B5FE173-9936-48C1-AF9C-0D1E9C2352C7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C9E8750-94FC-4D71-B02E-EA6AF6F35F1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893651803"/>
      </p:ext>
    </p:extLst>
  </p:cSld>
  <p:clrMapOvr>
    <a:masterClrMapping/>
  </p:clrMapOvr>
  <p:transition spd="slow" advClick="0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endParaRPr lang="it-IT" alt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it-IT" alt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B151C8A9-166D-490A-9FFB-DAE08B2BEAB9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endParaRPr lang="it-IT" alt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it-IT" alt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78E63291-F31F-4337-9A59-DA19F5C7D623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endParaRPr lang="it-IT" alt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it-IT" alt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412961E7-04FC-4D04-8E0B-09AB8FF2B309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endParaRPr lang="it-IT" alt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it-IT" alt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F83D952-D959-4CB5-B30F-068636EBC0FA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endParaRPr lang="it-IT" alt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it-IT" alt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63E6FA78-D145-424B-87CA-9049995C464F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endParaRPr lang="it-IT" alt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it-IT" alt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4D4FE3BF-BD67-42C7-8B88-8C4C494C7C7D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endParaRPr lang="it-IT" alt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it-IT" alt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6B216455-FE1C-4B9F-8215-543CC8D738FF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endParaRPr lang="it-IT" alt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it-IT" alt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D0C838B2-1C9D-4F2E-AB86-C29191168539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chemeClr val="bg2">
                <a:tint val="94000"/>
                <a:satMod val="140000"/>
                <a:lumMod val="120000"/>
              </a:schemeClr>
            </a:gs>
            <a:gs pos="100000">
              <a:schemeClr val="bg2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4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endParaRPr lang="it-IT" alt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alt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5BFE0-133A-4E2F-96AA-5E63E76356A7}" type="slidenum">
              <a:rPr lang="it-IT" altLang="it-IT" smtClean="0"/>
              <a:pPr/>
              <a:t>‹N›</a:t>
            </a:fld>
            <a:endParaRPr lang="it-IT" alt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mamma\corsoeuropa\forrest_gump_theme.mid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3568" y="1268760"/>
            <a:ext cx="7772400" cy="31039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dirty="0" smtClean="0"/>
          </a:p>
          <a:p>
            <a:pPr marL="0" indent="0" algn="ctr">
              <a:buNone/>
            </a:pPr>
            <a:r>
              <a:rPr lang="it-IT" sz="4400" dirty="0" smtClean="0">
                <a:solidFill>
                  <a:srgbClr val="FF0000"/>
                </a:solidFill>
              </a:rPr>
              <a:t>                  </a:t>
            </a:r>
            <a:r>
              <a:rPr lang="it-IT" sz="4400" dirty="0" smtClean="0"/>
              <a:t>I</a:t>
            </a:r>
            <a:r>
              <a:rPr lang="it-IT" sz="4400" dirty="0" smtClean="0">
                <a:solidFill>
                  <a:srgbClr val="FF0000"/>
                </a:solidFill>
              </a:rPr>
              <a:t> </a:t>
            </a:r>
            <a:r>
              <a:rPr lang="it-IT" sz="4400" b="1" dirty="0" smtClean="0"/>
              <a:t>DIRITTI UMANI </a:t>
            </a:r>
          </a:p>
          <a:p>
            <a:pPr marL="0" indent="0" algn="ctr">
              <a:buNone/>
            </a:pPr>
            <a:endParaRPr lang="it-IT" sz="3600" dirty="0" smtClean="0">
              <a:solidFill>
                <a:srgbClr val="FF0000"/>
              </a:solidFill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2" y="3524250"/>
            <a:ext cx="619125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815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331913" y="0"/>
            <a:ext cx="6400800" cy="247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it-IT" altLang="it-IT" sz="4800" dirty="0">
                <a:solidFill>
                  <a:srgbClr val="FBD753"/>
                </a:solidFill>
              </a:rPr>
              <a:t>2000</a:t>
            </a:r>
          </a:p>
          <a:p>
            <a:pPr algn="ctr"/>
            <a:r>
              <a:rPr lang="it-IT" altLang="it-IT" sz="3600" b="1" dirty="0">
                <a:solidFill>
                  <a:srgbClr val="FBD753"/>
                </a:solidFill>
              </a:rPr>
              <a:t>L’Unione europea, con il Trattato di Nizza, proclama:</a:t>
            </a:r>
          </a:p>
          <a:p>
            <a:pPr algn="ctr"/>
            <a:r>
              <a:rPr lang="it-IT" altLang="it-IT" sz="3600" dirty="0">
                <a:solidFill>
                  <a:srgbClr val="FBD753"/>
                </a:solidFill>
              </a:rPr>
              <a:t> </a:t>
            </a:r>
            <a:r>
              <a:rPr lang="it-IT" altLang="it-IT" sz="3600" b="1" i="1" dirty="0">
                <a:solidFill>
                  <a:srgbClr val="FBD75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 Carta dei diritti fondamentali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0" y="2924175"/>
            <a:ext cx="281940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altLang="it-IT" sz="2800">
                <a:latin typeface="Algerian" pitchFamily="82" charset="0"/>
              </a:rPr>
              <a:t>Titolo I:</a:t>
            </a:r>
          </a:p>
          <a:p>
            <a:pPr algn="ctr">
              <a:spcBef>
                <a:spcPct val="50000"/>
              </a:spcBef>
            </a:pPr>
            <a:r>
              <a:rPr lang="it-IT" altLang="it-IT" sz="2800" b="1">
                <a:latin typeface="Comic Sans MS" pitchFamily="66" charset="0"/>
              </a:rPr>
              <a:t>Dignità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059113" y="2708275"/>
            <a:ext cx="281940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altLang="it-IT" sz="2800">
                <a:latin typeface="Algerian" pitchFamily="82" charset="0"/>
              </a:rPr>
              <a:t>Titolo II:</a:t>
            </a:r>
          </a:p>
          <a:p>
            <a:pPr algn="ctr">
              <a:spcBef>
                <a:spcPct val="50000"/>
              </a:spcBef>
            </a:pPr>
            <a:r>
              <a:rPr lang="it-IT" altLang="it-IT" sz="2800" b="1">
                <a:latin typeface="Comic Sans MS" pitchFamily="66" charset="0"/>
              </a:rPr>
              <a:t>Libertà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50825" y="5013325"/>
            <a:ext cx="281940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altLang="it-IT" sz="2800">
                <a:latin typeface="Algerian" pitchFamily="82" charset="0"/>
              </a:rPr>
              <a:t>Titolo IV:</a:t>
            </a:r>
          </a:p>
          <a:p>
            <a:pPr algn="ctr">
              <a:spcBef>
                <a:spcPct val="50000"/>
              </a:spcBef>
            </a:pPr>
            <a:r>
              <a:rPr lang="it-IT" altLang="it-IT" sz="2800" b="1">
                <a:latin typeface="Comic Sans MS" pitchFamily="66" charset="0"/>
              </a:rPr>
              <a:t>Solidarietà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6011863" y="2708275"/>
            <a:ext cx="281940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altLang="it-IT" sz="2800">
                <a:latin typeface="Algerian" pitchFamily="82" charset="0"/>
              </a:rPr>
              <a:t>Titolo III:</a:t>
            </a:r>
          </a:p>
          <a:p>
            <a:pPr algn="ctr">
              <a:spcBef>
                <a:spcPct val="50000"/>
              </a:spcBef>
            </a:pPr>
            <a:r>
              <a:rPr lang="it-IT" altLang="it-IT" sz="2800" b="1">
                <a:latin typeface="Comic Sans MS" pitchFamily="66" charset="0"/>
              </a:rPr>
              <a:t>Uguaglianza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276600" y="4652963"/>
            <a:ext cx="2819400" cy="116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altLang="it-IT" sz="2800">
                <a:latin typeface="Algerian" pitchFamily="82" charset="0"/>
              </a:rPr>
              <a:t>Titolo V:</a:t>
            </a:r>
          </a:p>
          <a:p>
            <a:pPr algn="ctr">
              <a:spcBef>
                <a:spcPct val="50000"/>
              </a:spcBef>
            </a:pPr>
            <a:r>
              <a:rPr lang="it-IT" altLang="it-IT" sz="2800" b="1">
                <a:latin typeface="Comic Sans MS" pitchFamily="66" charset="0"/>
              </a:rPr>
              <a:t>Cittadinanza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6324600" y="5300663"/>
            <a:ext cx="2819400" cy="116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altLang="it-IT" sz="2800">
                <a:latin typeface="Algerian" pitchFamily="82" charset="0"/>
              </a:rPr>
              <a:t>Titolo VI:</a:t>
            </a:r>
          </a:p>
          <a:p>
            <a:pPr algn="ctr">
              <a:spcBef>
                <a:spcPct val="50000"/>
              </a:spcBef>
            </a:pPr>
            <a:r>
              <a:rPr lang="it-IT" altLang="it-IT" sz="2800" b="1">
                <a:latin typeface="Comic Sans MS" pitchFamily="66" charset="0"/>
              </a:rPr>
              <a:t>Giustizia</a:t>
            </a:r>
          </a:p>
        </p:txBody>
      </p:sp>
      <p:sp>
        <p:nvSpPr>
          <p:cNvPr id="13322" name="AutoShape 10"/>
          <p:cNvSpPr>
            <a:spLocks noChangeArrowheads="1"/>
          </p:cNvSpPr>
          <p:nvPr/>
        </p:nvSpPr>
        <p:spPr bwMode="auto">
          <a:xfrm>
            <a:off x="2987675" y="2420938"/>
            <a:ext cx="2895600" cy="1905000"/>
          </a:xfrm>
          <a:prstGeom prst="star24">
            <a:avLst>
              <a:gd name="adj" fmla="val 37500"/>
            </a:avLst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25" name="AutoShape 13"/>
          <p:cNvSpPr>
            <a:spLocks noChangeArrowheads="1"/>
          </p:cNvSpPr>
          <p:nvPr/>
        </p:nvSpPr>
        <p:spPr bwMode="auto">
          <a:xfrm>
            <a:off x="0" y="2492375"/>
            <a:ext cx="2895600" cy="1905000"/>
          </a:xfrm>
          <a:prstGeom prst="star24">
            <a:avLst>
              <a:gd name="adj" fmla="val 37500"/>
            </a:avLst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26" name="AutoShape 14"/>
          <p:cNvSpPr>
            <a:spLocks noChangeArrowheads="1"/>
          </p:cNvSpPr>
          <p:nvPr/>
        </p:nvSpPr>
        <p:spPr bwMode="auto">
          <a:xfrm>
            <a:off x="0" y="4508500"/>
            <a:ext cx="3276600" cy="1976438"/>
          </a:xfrm>
          <a:prstGeom prst="star24">
            <a:avLst>
              <a:gd name="adj" fmla="val 37500"/>
            </a:avLst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27" name="AutoShape 15"/>
          <p:cNvSpPr>
            <a:spLocks noChangeArrowheads="1"/>
          </p:cNvSpPr>
          <p:nvPr/>
        </p:nvSpPr>
        <p:spPr bwMode="auto">
          <a:xfrm>
            <a:off x="5975350" y="4953000"/>
            <a:ext cx="3168650" cy="1905000"/>
          </a:xfrm>
          <a:prstGeom prst="star24">
            <a:avLst>
              <a:gd name="adj" fmla="val 37500"/>
            </a:avLst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28" name="AutoShape 16"/>
          <p:cNvSpPr>
            <a:spLocks noChangeArrowheads="1"/>
          </p:cNvSpPr>
          <p:nvPr/>
        </p:nvSpPr>
        <p:spPr bwMode="auto">
          <a:xfrm>
            <a:off x="2916238" y="4437063"/>
            <a:ext cx="3455987" cy="1905000"/>
          </a:xfrm>
          <a:prstGeom prst="star24">
            <a:avLst>
              <a:gd name="adj" fmla="val 37500"/>
            </a:avLst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29" name="AutoShape 17"/>
          <p:cNvSpPr>
            <a:spLocks noChangeArrowheads="1"/>
          </p:cNvSpPr>
          <p:nvPr/>
        </p:nvSpPr>
        <p:spPr bwMode="auto">
          <a:xfrm>
            <a:off x="5867400" y="2420938"/>
            <a:ext cx="3097213" cy="2016125"/>
          </a:xfrm>
          <a:prstGeom prst="star24">
            <a:avLst>
              <a:gd name="adj" fmla="val 37500"/>
            </a:avLst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 spd="slow" advClick="0" advTm="3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880"/>
                            </p:stCondLst>
                            <p:childTnLst>
                              <p:par>
                                <p:cTn id="1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80"/>
                            </p:stCondLst>
                            <p:childTnLst>
                              <p:par>
                                <p:cTn id="2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580"/>
                            </p:stCondLst>
                            <p:childTnLst>
                              <p:par>
                                <p:cTn id="2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1080"/>
                            </p:stCondLst>
                            <p:childTnLst>
                              <p:par>
                                <p:cTn id="3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1580"/>
                            </p:stCondLst>
                            <p:childTnLst>
                              <p:par>
                                <p:cTn id="4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9580"/>
                            </p:stCondLst>
                            <p:childTnLst>
                              <p:par>
                                <p:cTn id="5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0080"/>
                            </p:stCondLst>
                            <p:childTnLst>
                              <p:par>
                                <p:cTn id="5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30580"/>
                            </p:stCondLst>
                            <p:childTnLst>
                              <p:par>
                                <p:cTn id="6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31080"/>
                            </p:stCondLst>
                            <p:childTnLst>
                              <p:par>
                                <p:cTn id="7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41080"/>
                            </p:stCondLst>
                            <p:childTnLst>
                              <p:par>
                                <p:cTn id="7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42080"/>
                            </p:stCondLst>
                            <p:childTnLst>
                              <p:par>
                                <p:cTn id="8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52080"/>
                            </p:stCondLst>
                            <p:childTnLst>
                              <p:par>
                                <p:cTn id="9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52580"/>
                            </p:stCondLst>
                            <p:childTnLst>
                              <p:par>
                                <p:cTn id="9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 animBg="1"/>
      <p:bldP spid="13325" grpId="0" animBg="1"/>
      <p:bldP spid="13326" grpId="0" animBg="1"/>
      <p:bldP spid="13327" grpId="0" animBg="1"/>
      <p:bldP spid="13328" grpId="0" animBg="1"/>
      <p:bldP spid="133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0" y="3470275"/>
            <a:ext cx="9144000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altLang="it-IT" sz="3600" b="1" i="1" dirty="0">
                <a:latin typeface="Arial Rounded MT Bold" pitchFamily="34" charset="0"/>
              </a:rPr>
              <a:t>La carta dei diritti fondamentali dell’Unione europea è un ulteriore documento che sancisce in maniera visibile il carattere fondamentale e la portata dei diritti umani per i cittadini dell’Unione.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84213" y="744537"/>
            <a:ext cx="7812087" cy="268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it-IT" altLang="it-IT" sz="4400" b="1" dirty="0">
                <a:solidFill>
                  <a:srgbClr val="FFFF00"/>
                </a:solidFill>
              </a:rPr>
              <a:t>29 OTTOBRE 2004</a:t>
            </a:r>
          </a:p>
          <a:p>
            <a:pPr algn="ctr"/>
            <a:r>
              <a:rPr lang="it-IT" altLang="it-IT" sz="3600" b="1" i="1" dirty="0">
                <a:solidFill>
                  <a:srgbClr val="FFFF00"/>
                </a:solidFill>
              </a:rPr>
              <a:t>La Carta dei diritti fondamentali viene recepita dalla Costituzione europea</a:t>
            </a:r>
          </a:p>
          <a:p>
            <a:pPr>
              <a:spcBef>
                <a:spcPct val="50000"/>
              </a:spcBef>
            </a:pPr>
            <a:endParaRPr lang="it-IT" altLang="it-IT" sz="3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 advClick="0" advTm="1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6180"/>
                            </p:stCondLst>
                            <p:childTnLst>
                              <p:par>
                                <p:cTn id="1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7" name="AutoShape 17"/>
          <p:cNvSpPr>
            <a:spLocks noChangeArrowheads="1"/>
          </p:cNvSpPr>
          <p:nvPr/>
        </p:nvSpPr>
        <p:spPr bwMode="auto">
          <a:xfrm>
            <a:off x="323850" y="188913"/>
            <a:ext cx="8569325" cy="6480175"/>
          </a:xfrm>
          <a:prstGeom prst="wave">
            <a:avLst>
              <a:gd name="adj1" fmla="val 13005"/>
              <a:gd name="adj2" fmla="val 0"/>
            </a:avLst>
          </a:prstGeom>
          <a:gradFill rotWithShape="0">
            <a:gsLst>
              <a:gs pos="0">
                <a:srgbClr val="006699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539750" y="2060575"/>
            <a:ext cx="8208963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altLang="it-IT" sz="3600" b="1" dirty="0">
                <a:solidFill>
                  <a:schemeClr val="bg1"/>
                </a:solidFill>
              </a:rPr>
              <a:t>I diritti dell’uomo sono definiti universali ed indivisibili. A tale definizione tuttavia non corrisponde un eguale significato e un eguale livello politico-giuridico capace di farli rispettare. </a:t>
            </a:r>
          </a:p>
          <a:p>
            <a:pPr>
              <a:spcBef>
                <a:spcPct val="50000"/>
              </a:spcBef>
            </a:pPr>
            <a:endParaRPr lang="it-IT" altLang="it-IT" sz="36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slow" advClick="0"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1331913" y="333375"/>
            <a:ext cx="6429375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IN AFRICA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539750" y="2492375"/>
            <a:ext cx="7921625" cy="381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altLang="it-IT" sz="3600" b="1"/>
              <a:t>La carta africana dei diritti umani e dei diritti dei popoli (1981)</a:t>
            </a:r>
            <a:r>
              <a:rPr lang="it-IT" altLang="it-IT" sz="3200" b="1"/>
              <a:t> </a:t>
            </a:r>
            <a:r>
              <a:rPr lang="it-IT" altLang="it-IT" sz="2800" b="1"/>
              <a:t>elaborata dall’Organizzazione dell’Unità Africana </a:t>
            </a:r>
            <a:r>
              <a:rPr lang="it-IT" altLang="it-IT" sz="3200" b="1"/>
              <a:t>(OUA) </a:t>
            </a:r>
            <a:r>
              <a:rPr lang="it-IT" altLang="it-IT" sz="2800" b="1" i="1"/>
              <a:t>da meno risalto all’individuo e più alla collettività, </a:t>
            </a:r>
            <a:r>
              <a:rPr lang="it-IT" altLang="it-IT" sz="2800" b="1"/>
              <a:t>sottolineando il ruolo dei doveri umani e dell’etica comunitaria: “</a:t>
            </a:r>
            <a:r>
              <a:rPr lang="it-IT" altLang="it-IT" sz="2800" b="1" i="1"/>
              <a:t>La promozione e la protezione della morale e dei valori tradizionali riconosciuti dalla comunità è un dovere dello stato</a:t>
            </a:r>
            <a:r>
              <a:rPr lang="it-IT" altLang="it-IT" sz="2800" b="1"/>
              <a:t>” </a:t>
            </a:r>
          </a:p>
        </p:txBody>
      </p:sp>
    </p:spTree>
  </p:cSld>
  <p:clrMapOvr>
    <a:masterClrMapping/>
  </p:clrMapOvr>
  <p:transition spd="slow" advClick="0" advTm="2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  <p:bldP spid="266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684212" y="1628800"/>
            <a:ext cx="8136259" cy="496855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it-IT" altLang="it-IT" sz="1800" b="1" dirty="0"/>
              <a:t> 	</a:t>
            </a:r>
            <a:r>
              <a:rPr lang="it-IT" altLang="it-IT" sz="2400" b="1" dirty="0"/>
              <a:t>Nel 1991 il governo di Singapore pubblica la nota </a:t>
            </a:r>
            <a:r>
              <a:rPr lang="it-IT" altLang="it-IT" sz="2400" b="1" i="1" dirty="0"/>
              <a:t>sui </a:t>
            </a:r>
            <a:r>
              <a:rPr lang="it-IT" altLang="it-IT" sz="2400" b="1" i="1" dirty="0" err="1"/>
              <a:t>Shared</a:t>
            </a:r>
            <a:r>
              <a:rPr lang="it-IT" altLang="it-IT" sz="2400" b="1" i="1" dirty="0"/>
              <a:t> </a:t>
            </a:r>
            <a:r>
              <a:rPr lang="it-IT" altLang="it-IT" sz="2400" b="1" i="1" dirty="0" err="1"/>
              <a:t>Values</a:t>
            </a:r>
            <a:r>
              <a:rPr lang="it-IT" altLang="it-IT" sz="2400" b="1" i="1" dirty="0"/>
              <a:t> </a:t>
            </a:r>
            <a:r>
              <a:rPr lang="it-IT" altLang="it-IT" sz="2400" b="1" dirty="0"/>
              <a:t>e nel 1993 quattro paesi asiatici (Singapore, Malesia, Taiwan e Cina) firmano la Dichiarazione di Bangkok avviando un dibattito che è poi continuato alla conferenza mondiale sui diritti umani di Vienna (1993).</a:t>
            </a:r>
          </a:p>
          <a:p>
            <a:pPr>
              <a:lnSpc>
                <a:spcPct val="80000"/>
              </a:lnSpc>
              <a:buFontTx/>
              <a:buNone/>
            </a:pPr>
            <a:endParaRPr lang="it-IT" altLang="it-IT" sz="2400" b="1" dirty="0"/>
          </a:p>
          <a:p>
            <a:pPr>
              <a:lnSpc>
                <a:spcPct val="80000"/>
              </a:lnSpc>
              <a:buFontTx/>
              <a:buNone/>
            </a:pPr>
            <a:r>
              <a:rPr lang="it-IT" altLang="it-IT" sz="2400" b="1" dirty="0"/>
              <a:t>	I  due documenti  criticano il taglio individualistico dei diritti umani, </a:t>
            </a:r>
            <a:r>
              <a:rPr lang="it-IT" altLang="it-IT" sz="2400" b="1" dirty="0" smtClean="0"/>
              <a:t>lo </a:t>
            </a:r>
            <a:r>
              <a:rPr lang="it-IT" altLang="it-IT" sz="2400" b="1" dirty="0"/>
              <a:t>scarso peso che le culture orientali </a:t>
            </a:r>
            <a:r>
              <a:rPr lang="it-IT" altLang="it-IT" sz="2400" b="1" dirty="0" smtClean="0"/>
              <a:t> </a:t>
            </a:r>
            <a:r>
              <a:rPr lang="it-IT" altLang="it-IT" sz="2400" b="1" dirty="0"/>
              <a:t>hanno all’interno della dichiarazione universale e  la priorità che in linea di principio i diritti hanno rispetto ai doveri.</a:t>
            </a:r>
          </a:p>
        </p:txBody>
      </p:sp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1547813" y="260350"/>
            <a:ext cx="5832475" cy="10080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it-IT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effectLst>
                  <a:outerShdw dist="125724" dir="18900000" algn="ctr" rotWithShape="0">
                    <a:srgbClr val="000099"/>
                  </a:outerShdw>
                </a:effectLst>
                <a:latin typeface="Garamond" panose="02020404030301010803" pitchFamily="18" charset="0"/>
              </a:rPr>
              <a:t>IN ASIA</a:t>
            </a:r>
          </a:p>
        </p:txBody>
      </p:sp>
    </p:spTree>
  </p:cSld>
  <p:clrMapOvr>
    <a:masterClrMapping/>
  </p:clrMapOvr>
  <p:transition spd="slow" advClick="0" advTm="2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  <p:bldP spid="276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8000" dirty="0" smtClean="0"/>
              <a:t>IN INDIA</a:t>
            </a:r>
            <a:endParaRPr lang="it-IT" sz="8000" dirty="0"/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 rot="900000">
            <a:off x="3490264" y="629087"/>
            <a:ext cx="4971223" cy="569614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dirty="0" smtClean="0"/>
              <a:t> </a:t>
            </a:r>
            <a:r>
              <a:rPr lang="it-IT" dirty="0"/>
              <a:t>N</a:t>
            </a:r>
            <a:r>
              <a:rPr lang="it-IT" dirty="0" smtClean="0"/>
              <a:t>el 2016 sono stati denunciati oltre 106.000 casi di violenza contro i minori.</a:t>
            </a:r>
          </a:p>
          <a:p>
            <a:r>
              <a:rPr lang="it-IT" dirty="0" smtClean="0"/>
              <a:t>Secondo i dati di un sondaggio nazionale resi noti a marzo 2019, circa il 36 per cento dei bambini al di sotto dei cinque anni erano sottopeso e più del 38 per cento era più basso della media per la loro età. A settembre, 70 bambini sono morti in un ospedale a Gorakhpur, nell’</a:t>
            </a:r>
            <a:r>
              <a:rPr lang="it-IT" dirty="0" err="1" smtClean="0"/>
              <a:t>Uttar</a:t>
            </a:r>
            <a:r>
              <a:rPr lang="it-IT" dirty="0" smtClean="0"/>
              <a:t> </a:t>
            </a:r>
            <a:r>
              <a:rPr lang="it-IT" dirty="0" err="1" smtClean="0"/>
              <a:t>Pradesh</a:t>
            </a:r>
            <a:r>
              <a:rPr lang="it-IT" dirty="0" smtClean="0"/>
              <a:t>, presumibilmente a causa dell’interruzione della fornitura di ossigeno.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19898369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IN AMERICA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 rot="900000">
            <a:off x="3545333" y="456089"/>
            <a:ext cx="4658735" cy="5589980"/>
          </a:xfrm>
        </p:spPr>
        <p:txBody>
          <a:bodyPr>
            <a:normAutofit lnSpcReduction="10000"/>
          </a:bodyPr>
          <a:lstStyle/>
          <a:p>
            <a:endParaRPr lang="it-IT" sz="3200" dirty="0" smtClean="0"/>
          </a:p>
          <a:p>
            <a:r>
              <a:rPr lang="it-IT" sz="3200" dirty="0" smtClean="0"/>
              <a:t>La </a:t>
            </a:r>
            <a:r>
              <a:rPr lang="it-IT" sz="3200" dirty="0"/>
              <a:t>pena di morte ancora viene applicata anche in alcuni Stati americani</a:t>
            </a:r>
            <a:r>
              <a:rPr lang="it-IT" sz="3200" dirty="0" smtClean="0"/>
              <a:t>. E’ l’unico stato occidentale dei 76 Stati del mondo che hanno la pena di morte nel loro ordinamento.</a:t>
            </a:r>
          </a:p>
          <a:p>
            <a:pPr marL="0" indent="0">
              <a:buNone/>
            </a:pP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9814330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8" name="WordArt 6"/>
          <p:cNvSpPr>
            <a:spLocks noChangeArrowheads="1" noChangeShapeType="1" noTextEdit="1"/>
          </p:cNvSpPr>
          <p:nvPr/>
        </p:nvSpPr>
        <p:spPr bwMode="auto">
          <a:xfrm>
            <a:off x="1979613" y="260350"/>
            <a:ext cx="4968875" cy="126841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it-IT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 TORTURA NEL MONDO</a:t>
            </a:r>
          </a:p>
        </p:txBody>
      </p:sp>
      <p:sp>
        <p:nvSpPr>
          <p:cNvPr id="2" name="Rettangolo 1"/>
          <p:cNvSpPr/>
          <p:nvPr/>
        </p:nvSpPr>
        <p:spPr>
          <a:xfrm>
            <a:off x="0" y="2333685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90000"/>
              </a:lnSpc>
            </a:pPr>
            <a:r>
              <a:rPr lang="it-IT" altLang="it-IT" sz="3200" b="1" dirty="0">
                <a:latin typeface="Comic Sans MS" pitchFamily="66" charset="0"/>
              </a:rPr>
              <a:t>Nel 2003 Amnesty International ha registrato casi di tortura e maltrattamenti, da parte di forze di sicurezza, agenti di polizia ed altri organi dello Stato in 132 paesi</a:t>
            </a:r>
          </a:p>
        </p:txBody>
      </p:sp>
      <p:sp>
        <p:nvSpPr>
          <p:cNvPr id="3" name="Rettangolo 2"/>
          <p:cNvSpPr/>
          <p:nvPr/>
        </p:nvSpPr>
        <p:spPr>
          <a:xfrm>
            <a:off x="4572000" y="299695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lnSpc>
                <a:spcPct val="90000"/>
              </a:lnSpc>
            </a:pPr>
            <a:r>
              <a:rPr lang="en-US" altLang="it-IT" sz="3200" b="1" dirty="0">
                <a:latin typeface="Comic Sans MS" pitchFamily="66" charset="0"/>
              </a:rPr>
              <a:t>AFRICA</a:t>
            </a:r>
          </a:p>
          <a:p>
            <a:pPr lvl="0" algn="r">
              <a:lnSpc>
                <a:spcPct val="90000"/>
              </a:lnSpc>
            </a:pPr>
            <a:r>
              <a:rPr lang="en-US" altLang="it-IT" sz="3200" b="1" dirty="0">
                <a:latin typeface="Comic Sans MS" pitchFamily="66" charset="0"/>
              </a:rPr>
              <a:t>ASIA</a:t>
            </a:r>
          </a:p>
          <a:p>
            <a:pPr lvl="0" algn="r">
              <a:lnSpc>
                <a:spcPct val="90000"/>
              </a:lnSpc>
            </a:pPr>
            <a:r>
              <a:rPr lang="en-US" altLang="it-IT" sz="3200" b="1" dirty="0">
                <a:latin typeface="Comic Sans MS" pitchFamily="66" charset="0"/>
              </a:rPr>
              <a:t>AMERICA</a:t>
            </a:r>
          </a:p>
          <a:p>
            <a:pPr lvl="0" algn="r">
              <a:lnSpc>
                <a:spcPct val="90000"/>
              </a:lnSpc>
            </a:pPr>
            <a:r>
              <a:rPr lang="en-US" altLang="it-IT" sz="3200" b="1" dirty="0">
                <a:latin typeface="Comic Sans MS" pitchFamily="66" charset="0"/>
              </a:rPr>
              <a:t>EUROPA</a:t>
            </a:r>
          </a:p>
          <a:p>
            <a:pPr lvl="0" algn="r">
              <a:lnSpc>
                <a:spcPct val="90000"/>
              </a:lnSpc>
            </a:pPr>
            <a:r>
              <a:rPr lang="en-US" altLang="it-IT" sz="3200" b="1" dirty="0">
                <a:latin typeface="Comic Sans MS" pitchFamily="66" charset="0"/>
              </a:rPr>
              <a:t>MEDIO ORIENTE</a:t>
            </a:r>
            <a:endParaRPr lang="it-IT" altLang="it-IT" sz="32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524000" y="533400"/>
            <a:ext cx="63246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altLang="it-IT" sz="600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IL CAMMINO DEI DIRITTI UMANI</a:t>
            </a:r>
          </a:p>
        </p:txBody>
      </p:sp>
      <p:pic>
        <p:nvPicPr>
          <p:cNvPr id="2053" name="Picture 5" descr="BD06662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156" y="2557165"/>
            <a:ext cx="2808287" cy="248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forrest_gump_theme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1338" y="10525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3635871" y="5229200"/>
            <a:ext cx="529272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it-IT" altLang="it-IT" sz="2000" b="1" i="1" dirty="0">
                <a:solidFill>
                  <a:srgbClr val="FBD753"/>
                </a:solidFill>
              </a:rPr>
              <a:t>“LA TUTELA DEI DIRITTI UMANI E’ IL PRESUPPOSTO  NECESSARIO ALLA PACE”</a:t>
            </a:r>
          </a:p>
          <a:p>
            <a:pPr algn="r"/>
            <a:r>
              <a:rPr lang="it-IT" altLang="it-IT" sz="2000" b="1" dirty="0">
                <a:solidFill>
                  <a:srgbClr val="92D050"/>
                </a:solidFill>
              </a:rPr>
              <a:t>Gandhi</a:t>
            </a:r>
          </a:p>
        </p:txBody>
      </p:sp>
    </p:spTree>
  </p:cSld>
  <p:clrMapOvr>
    <a:masterClrMapping/>
  </p:clrMapOvr>
  <p:transition spd="slow" advClick="0" advTm="2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20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3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20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0">
                <p:cTn id="4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6"/>
                </p:tgtEl>
              </p:cMediaNode>
            </p:audio>
          </p:childTnLst>
        </p:cTn>
      </p:par>
    </p:tnLst>
    <p:bldLst>
      <p:bldP spid="2052" grpId="0" autoUpdateAnimBg="0"/>
      <p:bldP spid="205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755650" y="836613"/>
            <a:ext cx="7489825" cy="4878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ts val="1800"/>
              </a:spcBef>
            </a:pPr>
            <a:r>
              <a:rPr lang="it-IT" altLang="it-IT" sz="8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1600</a:t>
            </a:r>
            <a:endParaRPr lang="it-IT" altLang="it-IT" sz="8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ts val="1800"/>
              </a:spcBef>
            </a:pPr>
            <a:r>
              <a:rPr lang="it-IT" altLang="it-IT" sz="3600" b="1" dirty="0"/>
              <a:t>La teoria del diritto naturale, elaborata dal filosofo giusnaturalista Locke, affermava che nella natura di ogni essere umano sono insiti i diritti fondamentali alla vita, </a:t>
            </a:r>
            <a:endParaRPr lang="it-IT" altLang="it-IT" sz="3600" b="1" dirty="0" smtClean="0"/>
          </a:p>
          <a:p>
            <a:pPr algn="ctr">
              <a:spcBef>
                <a:spcPts val="0"/>
              </a:spcBef>
            </a:pPr>
            <a:r>
              <a:rPr lang="it-IT" altLang="it-IT" sz="3600" b="1" dirty="0" smtClean="0"/>
              <a:t>alla </a:t>
            </a:r>
            <a:r>
              <a:rPr lang="it-IT" altLang="it-IT" sz="3600" b="1" dirty="0"/>
              <a:t>libertà e alla proprietà.</a:t>
            </a:r>
          </a:p>
        </p:txBody>
      </p:sp>
    </p:spTree>
  </p:cSld>
  <p:clrMapOvr>
    <a:masterClrMapping/>
  </p:clrMapOvr>
  <p:transition spd="slow"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187450" y="3933825"/>
            <a:ext cx="7239000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altLang="it-IT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riconobbero solennemente che gli uomini sono creati liberi ed uguali e restano liberi e uguali nei diritti</a:t>
            </a:r>
            <a:r>
              <a:rPr lang="it-IT" altLang="it-IT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. 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28600" y="457200"/>
            <a:ext cx="38100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altLang="it-IT" sz="3200" dirty="0">
                <a:solidFill>
                  <a:srgbClr val="FFFFFF"/>
                </a:solidFill>
                <a:cs typeface="Times New Roman" pitchFamily="18" charset="0"/>
              </a:rPr>
              <a:t>La Dichiarazione dei diritti dell’uomo del 1776,  frutto della  rivoluzione americana</a:t>
            </a:r>
            <a:r>
              <a:rPr lang="it-IT" altLang="it-IT" dirty="0">
                <a:solidFill>
                  <a:srgbClr val="FFFFFF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4876800" y="304800"/>
            <a:ext cx="3962400" cy="252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altLang="it-IT" sz="3200">
                <a:solidFill>
                  <a:srgbClr val="FFFFFF"/>
                </a:solidFill>
                <a:cs typeface="Times New Roman" pitchFamily="18" charset="0"/>
              </a:rPr>
              <a:t>La Dichiarazione dei diritti dell’uomo e del cittadino del 1789 , frutto della rivoluzione  francese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1012" y="2857896"/>
            <a:ext cx="4311576" cy="1080121"/>
          </a:xfrm>
          <a:prstGeom prst="rect">
            <a:avLst/>
          </a:prstGeom>
        </p:spPr>
      </p:pic>
    </p:spTree>
  </p:cSld>
  <p:clrMapOvr>
    <a:masterClrMapping/>
  </p:clrMapOvr>
  <p:transition spd="slow" advClick="0" advTm="2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900"/>
                            </p:stCondLst>
                            <p:childTnLst>
                              <p:par>
                                <p:cTn id="1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3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 autoUpdateAnimBg="0"/>
      <p:bldP spid="5130" grpId="0" autoUpdateAnimBg="0"/>
      <p:bldP spid="513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310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altLang="it-IT" sz="4800" dirty="0">
                <a:solidFill>
                  <a:srgbClr val="00B050"/>
                </a:solidFill>
              </a:rPr>
              <a:t>1848 </a:t>
            </a:r>
          </a:p>
          <a:p>
            <a:pPr algn="ctr">
              <a:spcBef>
                <a:spcPct val="50000"/>
              </a:spcBef>
            </a:pPr>
            <a:r>
              <a:rPr lang="it-IT" altLang="it-IT" sz="3000" dirty="0">
                <a:solidFill>
                  <a:srgbClr val="FFFFFF"/>
                </a:solidFill>
              </a:rPr>
              <a:t>Viene promulgato lo Statuto albertino  nel Regno sardo-piemontese, successivamente, con la proclamazione del Regno d’Italia nel 1861, esteso a tutto il territorio italiano:</a:t>
            </a:r>
          </a:p>
          <a:p>
            <a:pPr algn="ctr">
              <a:spcBef>
                <a:spcPct val="50000"/>
              </a:spcBef>
            </a:pPr>
            <a:r>
              <a:rPr lang="it-IT" altLang="it-IT" sz="3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nasce  </a:t>
            </a:r>
            <a:r>
              <a:rPr lang="it-IT" altLang="it-IT" sz="3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prima Costituzione dello Stato italiano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0" y="3810000"/>
            <a:ext cx="9144000" cy="310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altLang="it-IT" sz="4800" dirty="0">
                <a:solidFill>
                  <a:srgbClr val="FFFF00"/>
                </a:solidFill>
                <a:cs typeface="Times New Roman" pitchFamily="18" charset="0"/>
              </a:rPr>
              <a:t>Fine ‘800 e inizio ‘900</a:t>
            </a:r>
          </a:p>
          <a:p>
            <a:pPr algn="ctr">
              <a:spcBef>
                <a:spcPct val="50000"/>
              </a:spcBef>
            </a:pPr>
            <a:r>
              <a:rPr lang="it-IT" altLang="it-IT" dirty="0">
                <a:solidFill>
                  <a:srgbClr val="FFFFFF"/>
                </a:solidFill>
                <a:cs typeface="Times New Roman" pitchFamily="18" charset="0"/>
              </a:rPr>
              <a:t> </a:t>
            </a:r>
            <a:r>
              <a:rPr lang="it-IT" altLang="it-IT" sz="3000" dirty="0">
                <a:solidFill>
                  <a:srgbClr val="FFFFFF"/>
                </a:solidFill>
                <a:cs typeface="Times New Roman" pitchFamily="18" charset="0"/>
              </a:rPr>
              <a:t>I diritti assunsero un significato più ampio. Le trasformazioni sociali della società industriale richiedevano altri diritti per tutelare le classi più deboli. </a:t>
            </a:r>
          </a:p>
          <a:p>
            <a:pPr>
              <a:spcBef>
                <a:spcPct val="50000"/>
              </a:spcBef>
            </a:pPr>
            <a:endParaRPr lang="it-IT" altLang="it-IT" sz="3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Click="0" advTm="2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3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3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0" y="0"/>
            <a:ext cx="3276600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altLang="it-IT" sz="2800" dirty="0"/>
              <a:t>Il primo Gennaio del 1948 entra in vigore:</a:t>
            </a:r>
          </a:p>
          <a:p>
            <a:pPr>
              <a:spcBef>
                <a:spcPct val="50000"/>
              </a:spcBef>
            </a:pPr>
            <a:r>
              <a:rPr lang="it-IT" altLang="it-IT" sz="2800" dirty="0"/>
              <a:t> </a:t>
            </a:r>
            <a:r>
              <a:rPr lang="it-IT" altLang="it-IT" sz="28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la Costituzione italiana</a:t>
            </a:r>
          </a:p>
          <a:p>
            <a:pPr>
              <a:spcBef>
                <a:spcPct val="50000"/>
              </a:spcBef>
            </a:pPr>
            <a:endParaRPr lang="it-IT" altLang="it-IT" sz="2800" b="1" dirty="0">
              <a:solidFill>
                <a:srgbClr val="FFCC66"/>
              </a:solidFill>
            </a:endParaRPr>
          </a:p>
          <a:p>
            <a:pPr>
              <a:spcBef>
                <a:spcPct val="50000"/>
              </a:spcBef>
            </a:pPr>
            <a:endParaRPr lang="it-IT" altLang="it-IT" sz="3200" dirty="0">
              <a:solidFill>
                <a:srgbClr val="FFCC66"/>
              </a:solidFill>
            </a:endParaRP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5435600" y="0"/>
            <a:ext cx="3505200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altLang="it-IT" sz="2800" dirty="0"/>
              <a:t>Il 10 dicembre 1948 viene approvata dall’Assemblea generale dell’ONU:</a:t>
            </a:r>
          </a:p>
          <a:p>
            <a:pPr>
              <a:spcBef>
                <a:spcPct val="50000"/>
              </a:spcBef>
            </a:pPr>
            <a:r>
              <a:rPr lang="it-IT" altLang="it-IT" sz="28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la Dichiarazione universale dei diritti dell’uomo</a:t>
            </a: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68313" y="3284538"/>
            <a:ext cx="556260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it-IT" altLang="it-IT" b="1" i="1" dirty="0">
                <a:latin typeface="Comic Sans MS" pitchFamily="66" charset="0"/>
              </a:rPr>
              <a:t>Questi documenti proclamano  i principali diritti di ogni uomo sull’onda dello sdegno provocato dalle atrocità compiuti ai danni dei civili durante la seconda guerra mondiale, in particolar modo nei campi di concentramento  nazisti e in seguito al lancio della bomba atomica sul Giappone</a:t>
            </a:r>
          </a:p>
        </p:txBody>
      </p:sp>
      <p:sp>
        <p:nvSpPr>
          <p:cNvPr id="3099" name="AutoShape 27"/>
          <p:cNvSpPr>
            <a:spLocks noChangeArrowheads="1"/>
          </p:cNvSpPr>
          <p:nvPr/>
        </p:nvSpPr>
        <p:spPr bwMode="auto">
          <a:xfrm>
            <a:off x="6443663" y="3213100"/>
            <a:ext cx="1189037" cy="1008063"/>
          </a:xfrm>
          <a:prstGeom prst="curvedLeftArrow">
            <a:avLst>
              <a:gd name="adj1" fmla="val 18787"/>
              <a:gd name="adj2" fmla="val 38787"/>
              <a:gd name="adj3" fmla="val 39318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101" name="AutoShape 29"/>
          <p:cNvSpPr>
            <a:spLocks noChangeArrowheads="1"/>
          </p:cNvSpPr>
          <p:nvPr/>
        </p:nvSpPr>
        <p:spPr bwMode="auto">
          <a:xfrm>
            <a:off x="1676400" y="2060575"/>
            <a:ext cx="762000" cy="835025"/>
          </a:xfrm>
          <a:prstGeom prst="downArrow">
            <a:avLst>
              <a:gd name="adj1" fmla="val 50000"/>
              <a:gd name="adj2" fmla="val 2739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 spd="slow" advClick="0" advTm="3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3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1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2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2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3" grpId="0" autoUpdateAnimBg="0"/>
      <p:bldP spid="3085" grpId="0" autoUpdateAnimBg="0"/>
      <p:bldP spid="3086" grpId="0" autoUpdateAnimBg="0"/>
      <p:bldP spid="3099" grpId="0" animBg="1"/>
      <p:bldP spid="310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286000" y="823913"/>
            <a:ext cx="4572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altLang="it-IT" sz="3200">
              <a:latin typeface="Monotype Corsiva" pitchFamily="66" charset="0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468313" y="0"/>
            <a:ext cx="8466137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altLang="it-IT" sz="4800" dirty="0"/>
              <a:t>1950</a:t>
            </a:r>
          </a:p>
          <a:p>
            <a:pPr algn="ctr">
              <a:spcBef>
                <a:spcPct val="50000"/>
              </a:spcBef>
            </a:pPr>
            <a:r>
              <a:rPr lang="it-IT" altLang="it-IT" sz="2800" dirty="0"/>
              <a:t>Si firma un accordo tra  diversi Stati che aderiscono al Consiglio d’Europa per tutelare i più importanti diritti fondamentali dell’uomo</a:t>
            </a:r>
            <a:r>
              <a:rPr lang="it-IT" altLang="it-IT" dirty="0"/>
              <a:t>:</a:t>
            </a:r>
          </a:p>
          <a:p>
            <a:pPr algn="ctr">
              <a:spcBef>
                <a:spcPct val="50000"/>
              </a:spcBef>
            </a:pPr>
            <a:r>
              <a:rPr lang="it-IT" altLang="it-IT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La Convenzione europea per  i diritti dell’uomo</a:t>
            </a:r>
          </a:p>
          <a:p>
            <a:pPr algn="ctr">
              <a:spcBef>
                <a:spcPct val="50000"/>
              </a:spcBef>
            </a:pPr>
            <a:r>
              <a:rPr lang="it-IT" altLang="it-IT" sz="20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(CEDU)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11561" y="4365104"/>
            <a:ext cx="8322890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it-IT" altLang="it-IT" sz="2800" b="1" i="1" dirty="0"/>
              <a:t>Per la prima volta, i singoli individui hanno la possibilità di presentare ricorso ad un tribunale denunciare la sovranazionale per violazione di uno o più diritti in essa sanciti:</a:t>
            </a:r>
          </a:p>
          <a:p>
            <a:pPr>
              <a:spcBef>
                <a:spcPct val="50000"/>
              </a:spcBef>
            </a:pPr>
            <a:r>
              <a:rPr lang="it-IT" altLang="it-IT" sz="28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La Corte </a:t>
            </a:r>
            <a:r>
              <a:rPr lang="it-IT" altLang="it-IT" sz="28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Europea </a:t>
            </a:r>
            <a:r>
              <a:rPr lang="it-IT" altLang="it-IT" sz="28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dei diritti </a:t>
            </a:r>
            <a:r>
              <a:rPr lang="it-IT" altLang="it-IT" sz="28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dell’uomo (CEDU)</a:t>
            </a:r>
            <a:endParaRPr lang="it-IT" altLang="it-IT" sz="2800" b="1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10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/>
      <p:bldP spid="922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301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altLang="it-IT" sz="4800" dirty="0">
                <a:solidFill>
                  <a:srgbClr val="FFFF00"/>
                </a:solidFill>
              </a:rPr>
              <a:t>1992</a:t>
            </a:r>
          </a:p>
          <a:p>
            <a:pPr algn="ctr">
              <a:spcBef>
                <a:spcPct val="50000"/>
              </a:spcBef>
            </a:pPr>
            <a:r>
              <a:rPr lang="it-IT" altLang="it-IT" sz="3200" b="1" dirty="0"/>
              <a:t>Il trattato di Maastricht , istitutivo dell’Unione europea, riconosce e tutela sia i diritti garantiti dalla CEDU sia quelli risultanti dalle tradizioni costituzionali comuni agli Stati membri</a:t>
            </a:r>
          </a:p>
        </p:txBody>
      </p:sp>
      <p:pic>
        <p:nvPicPr>
          <p:cNvPr id="11268" name="Picture 4" descr="Senza titolo-1 cop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357563"/>
            <a:ext cx="215900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3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755650" y="188913"/>
            <a:ext cx="7667625" cy="609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altLang="it-IT" sz="3600" dirty="0">
                <a:solidFill>
                  <a:srgbClr val="FBD753"/>
                </a:solidFill>
              </a:rPr>
              <a:t>A tutela dei diritti fondamentali </a:t>
            </a:r>
          </a:p>
          <a:p>
            <a:pPr algn="ctr">
              <a:spcBef>
                <a:spcPct val="50000"/>
              </a:spcBef>
            </a:pPr>
            <a:r>
              <a:rPr lang="it-IT" altLang="it-IT" sz="4400" b="1" dirty="0"/>
              <a:t>l’Organizzazione delle Nazioni Unite nel 1998</a:t>
            </a:r>
            <a:r>
              <a:rPr lang="it-IT" altLang="it-IT" sz="3600" dirty="0"/>
              <a:t> </a:t>
            </a:r>
          </a:p>
          <a:p>
            <a:pPr algn="ctr">
              <a:spcBef>
                <a:spcPct val="50000"/>
              </a:spcBef>
            </a:pPr>
            <a:r>
              <a:rPr lang="it-IT" altLang="it-IT" sz="3200" b="1" dirty="0"/>
              <a:t>ha istituito un Tribunale penale </a:t>
            </a:r>
            <a:r>
              <a:rPr lang="it-IT" altLang="it-IT" sz="3200" b="1" dirty="0" smtClean="0"/>
              <a:t>Internazionale </a:t>
            </a:r>
            <a:r>
              <a:rPr lang="it-IT" altLang="it-IT" sz="3200" b="1" dirty="0"/>
              <a:t>, affinché reati come genocidio, crimini di guerra, sterminio, riduzione un schiavitù, tortura, stupro, apartheid, ancora oggi commessi in molti </a:t>
            </a:r>
            <a:r>
              <a:rPr lang="it-IT" altLang="it-IT" sz="3200" b="1" dirty="0" smtClean="0"/>
              <a:t>paesi, possano </a:t>
            </a:r>
            <a:r>
              <a:rPr lang="it-IT" altLang="it-IT" sz="3200" b="1" dirty="0"/>
              <a:t>trovare la giusta punizione a livello internazionale</a:t>
            </a:r>
            <a:r>
              <a:rPr lang="it-IT" altLang="it-IT" sz="3600" b="1" dirty="0"/>
              <a:t>.</a:t>
            </a:r>
          </a:p>
        </p:txBody>
      </p:sp>
    </p:spTree>
  </p:cSld>
  <p:clrMapOvr>
    <a:masterClrMapping/>
  </p:clrMapOvr>
  <p:transition spd="slow" advClick="0"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5" grpId="1"/>
    </p:bldLst>
  </p:timing>
</p:sld>
</file>

<file path=ppt/theme/theme1.xml><?xml version="1.0" encoding="utf-8"?>
<a:theme xmlns:a="http://schemas.openxmlformats.org/drawingml/2006/main" name="Riquadri">
  <a:themeElements>
    <a:clrScheme name="Riquadri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Riquadri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iquadri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</TotalTime>
  <Words>740</Words>
  <Application>Microsoft Office PowerPoint</Application>
  <PresentationFormat>Presentazione su schermo (4:3)</PresentationFormat>
  <Paragraphs>70</Paragraphs>
  <Slides>17</Slides>
  <Notes>0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9" baseType="lpstr">
      <vt:lpstr>Algerian</vt:lpstr>
      <vt:lpstr>Arial Black</vt:lpstr>
      <vt:lpstr>Arial Rounded MT Bold</vt:lpstr>
      <vt:lpstr>Calibri</vt:lpstr>
      <vt:lpstr>Comic Sans MS</vt:lpstr>
      <vt:lpstr>Garamond</vt:lpstr>
      <vt:lpstr>Impact</vt:lpstr>
      <vt:lpstr>Monotype Corsiva</vt:lpstr>
      <vt:lpstr>Rockwell</vt:lpstr>
      <vt:lpstr>Times New Roman</vt:lpstr>
      <vt:lpstr>Wingdings</vt:lpstr>
      <vt:lpstr>Riquadri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IN INDIA</vt:lpstr>
      <vt:lpstr>IN AMERICA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Gianni</dc:creator>
  <cp:lastModifiedBy>user</cp:lastModifiedBy>
  <cp:revision>29</cp:revision>
  <dcterms:created xsi:type="dcterms:W3CDTF">2013-11-28T22:22:02Z</dcterms:created>
  <dcterms:modified xsi:type="dcterms:W3CDTF">2019-11-09T17:45:16Z</dcterms:modified>
</cp:coreProperties>
</file>