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62" r:id="rId4"/>
    <p:sldId id="266" r:id="rId5"/>
    <p:sldId id="277" r:id="rId6"/>
    <p:sldId id="263" r:id="rId7"/>
    <p:sldId id="264" r:id="rId8"/>
    <p:sldId id="265" r:id="rId9"/>
    <p:sldId id="267" r:id="rId10"/>
    <p:sldId id="268" r:id="rId11"/>
    <p:sldId id="270" r:id="rId12"/>
    <p:sldId id="269" r:id="rId13"/>
    <p:sldId id="271" r:id="rId14"/>
    <p:sldId id="272" r:id="rId15"/>
    <p:sldId id="275" r:id="rId16"/>
    <p:sldId id="282" r:id="rId17"/>
    <p:sldId id="276" r:id="rId18"/>
    <p:sldId id="278" r:id="rId19"/>
    <p:sldId id="279" r:id="rId20"/>
    <p:sldId id="280" r:id="rId21"/>
    <p:sldId id="28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4/15/2020</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4/15/2020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4/15/2020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4/15/2020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4/15/2020</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4/15/2020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4/15/2020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4/15/2020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4/15/2020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it-IT" smtClean="0"/>
              <a:t>Fare clic per modificare lo stile del titolo</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8" name="Date Placeholder 7"/>
          <p:cNvSpPr>
            <a:spLocks noGrp="1"/>
          </p:cNvSpPr>
          <p:nvPr>
            <p:ph type="dt" sz="half" idx="10"/>
          </p:nvPr>
        </p:nvSpPr>
        <p:spPr/>
        <p:txBody>
          <a:bodyPr/>
          <a:lstStyle/>
          <a:p>
            <a:fld id="{1CF131DD-A141-4471-BCF9-C6073EDD7E20}" type="datetimeFigureOut">
              <a:rPr lang="en-US" dirty="0"/>
              <a:t>4/15/2020</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4/15/2020</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4/15/2020</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sz="4800" dirty="0" smtClean="0"/>
              <a:t>DIRITTI E LIBERTA’ AL TEMPO DEL CORONAVIRUS</a:t>
            </a:r>
            <a:endParaRPr lang="it-IT" sz="4800" dirty="0"/>
          </a:p>
        </p:txBody>
      </p:sp>
      <p:sp>
        <p:nvSpPr>
          <p:cNvPr id="5" name="Segnaposto contenuto 4"/>
          <p:cNvSpPr>
            <a:spLocks noGrp="1"/>
          </p:cNvSpPr>
          <p:nvPr>
            <p:ph type="subTitle" idx="1"/>
          </p:nvPr>
        </p:nvSpPr>
        <p:spPr/>
        <p:txBody>
          <a:bodyPr>
            <a:normAutofit fontScale="25000" lnSpcReduction="20000"/>
          </a:bodyPr>
          <a:lstStyle/>
          <a:p>
            <a:r>
              <a:rPr lang="it-IT" dirty="0" smtClean="0"/>
              <a:t>Libertà personale</a:t>
            </a:r>
          </a:p>
          <a:p>
            <a:r>
              <a:rPr lang="it-IT" dirty="0" smtClean="0"/>
              <a:t>Libertà di circolazione</a:t>
            </a:r>
          </a:p>
          <a:p>
            <a:r>
              <a:rPr lang="it-IT" dirty="0" smtClean="0"/>
              <a:t>Libertà di opinione e comunicazione</a:t>
            </a:r>
          </a:p>
          <a:p>
            <a:r>
              <a:rPr lang="it-IT" dirty="0" smtClean="0"/>
              <a:t>Libertà di riunione</a:t>
            </a:r>
          </a:p>
          <a:p>
            <a:endParaRPr lang="it-IT" dirty="0"/>
          </a:p>
          <a:p>
            <a:r>
              <a:rPr lang="it-IT" dirty="0" smtClean="0"/>
              <a:t>Principio solidaristico</a:t>
            </a:r>
          </a:p>
          <a:p>
            <a:r>
              <a:rPr lang="it-IT" smtClean="0"/>
              <a:t>Principio democratico</a:t>
            </a:r>
          </a:p>
          <a:p>
            <a:endParaRPr lang="it-IT" dirty="0"/>
          </a:p>
        </p:txBody>
      </p:sp>
    </p:spTree>
    <p:extLst>
      <p:ext uri="{BB962C8B-B14F-4D97-AF65-F5344CB8AC3E}">
        <p14:creationId xmlns:p14="http://schemas.microsoft.com/office/powerpoint/2010/main" val="360035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ART.16 LIBERTA’ DI CIRCOLAZIONE</a:t>
            </a:r>
            <a:endParaRPr lang="it-IT" dirty="0"/>
          </a:p>
        </p:txBody>
      </p:sp>
      <p:sp>
        <p:nvSpPr>
          <p:cNvPr id="3" name="Segnaposto contenuto 2"/>
          <p:cNvSpPr>
            <a:spLocks noGrp="1"/>
          </p:cNvSpPr>
          <p:nvPr>
            <p:ph idx="1"/>
          </p:nvPr>
        </p:nvSpPr>
        <p:spPr>
          <a:xfrm>
            <a:off x="1066800" y="2103119"/>
            <a:ext cx="10058400" cy="4432151"/>
          </a:xfrm>
        </p:spPr>
        <p:txBody>
          <a:bodyPr>
            <a:noAutofit/>
          </a:bodyPr>
          <a:lstStyle/>
          <a:p>
            <a:r>
              <a:rPr lang="it-IT" sz="2400" dirty="0"/>
              <a:t>Si prevede la possibilità di stabilire i limiti alla libertà di circolazione e soggiorno, a tutela della salute e della sicurezza della popolazione soltanto per motivi di sanità o di sicurezza, come, ad esempio, nel caso di diffusione dell’epidemia da </a:t>
            </a:r>
            <a:r>
              <a:rPr lang="it-IT" sz="2400" dirty="0" smtClean="0"/>
              <a:t>Covid-19 </a:t>
            </a:r>
            <a:r>
              <a:rPr lang="it-IT" sz="2400" dirty="0"/>
              <a:t>che stiamo affrontando, che richiede l’istituzione di un cordone sanitario.</a:t>
            </a:r>
          </a:p>
          <a:p>
            <a:pPr algn="just"/>
            <a:r>
              <a:rPr lang="it-IT" sz="2400" dirty="0"/>
              <a:t> </a:t>
            </a:r>
            <a:r>
              <a:rPr lang="it-IT" sz="2400" b="1" dirty="0"/>
              <a:t>Il </a:t>
            </a:r>
            <a:r>
              <a:rPr lang="it-IT" sz="2400" b="1" dirty="0" err="1"/>
              <a:t>d.l.</a:t>
            </a:r>
            <a:r>
              <a:rPr lang="it-IT" sz="2400" b="1" dirty="0"/>
              <a:t> n. 6 del 23 febbraio 2020 ha, inoltre, previsto per una determinata categoria di persone il divieto assoluto di mobilità dalla propria abitazione o dimora qualora si tratti di soggetti sottoposti alla misura della quarantena ovvero di soggetti risultati positivi al virus.</a:t>
            </a:r>
          </a:p>
          <a:p>
            <a:endParaRPr lang="it-IT" sz="2400" dirty="0"/>
          </a:p>
        </p:txBody>
      </p:sp>
    </p:spTree>
    <p:extLst>
      <p:ext uri="{BB962C8B-B14F-4D97-AF65-F5344CB8AC3E}">
        <p14:creationId xmlns:p14="http://schemas.microsoft.com/office/powerpoint/2010/main" val="129387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6800" y="642594"/>
            <a:ext cx="10058400" cy="1105524"/>
          </a:xfrm>
        </p:spPr>
        <p:txBody>
          <a:bodyPr>
            <a:normAutofit/>
          </a:bodyPr>
          <a:lstStyle/>
          <a:p>
            <a:pPr algn="ctr"/>
            <a:r>
              <a:rPr lang="it-IT" dirty="0" smtClean="0"/>
              <a:t>ART.17 LIBERTA’DI RIUNIONE</a:t>
            </a:r>
            <a:endParaRPr lang="it-IT" dirty="0"/>
          </a:p>
        </p:txBody>
      </p:sp>
      <p:sp>
        <p:nvSpPr>
          <p:cNvPr id="3" name="Segnaposto contenuto 2"/>
          <p:cNvSpPr>
            <a:spLocks noGrp="1"/>
          </p:cNvSpPr>
          <p:nvPr>
            <p:ph idx="1"/>
          </p:nvPr>
        </p:nvSpPr>
        <p:spPr>
          <a:xfrm>
            <a:off x="1066800" y="1748118"/>
            <a:ext cx="10058400" cy="4733364"/>
          </a:xfrm>
        </p:spPr>
        <p:txBody>
          <a:bodyPr>
            <a:normAutofit/>
          </a:bodyPr>
          <a:lstStyle/>
          <a:p>
            <a:pPr algn="just"/>
            <a:r>
              <a:rPr lang="it-IT" sz="2000" dirty="0"/>
              <a:t>Lo stato di emergenza sanitaria ha legittimato  il Governo ad adottare attraverso i decreti legge e non la legge misure che limitano  le libertà individuali  purché esse abbiano una durata temporanea.</a:t>
            </a:r>
          </a:p>
          <a:p>
            <a:pPr algn="just"/>
            <a:r>
              <a:rPr lang="it-IT" sz="2000" b="1" dirty="0"/>
              <a:t> In Italia </a:t>
            </a:r>
            <a:r>
              <a:rPr lang="it-IT" sz="2000" b="1" dirty="0" smtClean="0"/>
              <a:t>, </a:t>
            </a:r>
            <a:r>
              <a:rPr lang="it-IT" sz="2000" b="1" dirty="0"/>
              <a:t>al momento, la durata dello stato di emergenza è stata fissata in sei mesi, </a:t>
            </a:r>
            <a:r>
              <a:rPr lang="it-IT" sz="2000" b="1" dirty="0" smtClean="0"/>
              <a:t>ma  </a:t>
            </a:r>
            <a:r>
              <a:rPr lang="it-IT" sz="2000" b="1" dirty="0"/>
              <a:t>può arrivare sino a due anni come previsto dalla Costituzione</a:t>
            </a:r>
            <a:r>
              <a:rPr lang="it-IT" sz="2000" b="1" dirty="0" smtClean="0"/>
              <a:t>.</a:t>
            </a:r>
          </a:p>
          <a:p>
            <a:pPr algn="just"/>
            <a:r>
              <a:rPr lang="it-IT" sz="2000" dirty="0"/>
              <a:t>Anche la libertà di riunione viene momentaneamente limitata: essa è prevista all’articolo 17 della Carta fondamentale, che così recita:</a:t>
            </a:r>
          </a:p>
          <a:p>
            <a:pPr algn="just"/>
            <a:r>
              <a:rPr lang="it-IT" sz="2000" dirty="0"/>
              <a:t>I cittadini hanno diritti di riunirsi pacificamente e senz’armi. Per le riunioni, anche in luogo aperto al pubblico, non è richiesto preavviso. Delle riunioni in luogo pubblico deve essere dato preavviso alle autorità, che possono vietarle soltanto per comprovati motivi di sicurezza o di incolumità pubblica.</a:t>
            </a:r>
          </a:p>
          <a:p>
            <a:pPr algn="just"/>
            <a:endParaRPr lang="it-IT" sz="2000" b="1" dirty="0"/>
          </a:p>
          <a:p>
            <a:endParaRPr lang="it-IT" sz="2000" dirty="0"/>
          </a:p>
        </p:txBody>
      </p:sp>
    </p:spTree>
    <p:extLst>
      <p:ext uri="{BB962C8B-B14F-4D97-AF65-F5344CB8AC3E}">
        <p14:creationId xmlns:p14="http://schemas.microsoft.com/office/powerpoint/2010/main" val="2137890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5800" y="609600"/>
            <a:ext cx="7772400" cy="5791200"/>
          </a:xfrm>
        </p:spPr>
        <p:txBody>
          <a:bodyPr>
            <a:normAutofit/>
          </a:bodyPr>
          <a:lstStyle/>
          <a:p>
            <a:pPr marL="0" indent="0" algn="just">
              <a:buNone/>
            </a:pPr>
            <a:r>
              <a:rPr lang="it-IT" sz="2000" b="1" dirty="0" smtClean="0"/>
              <a:t>Le </a:t>
            </a:r>
            <a:r>
              <a:rPr lang="it-IT" sz="2000" b="1" dirty="0"/>
              <a:t>norme costituzionali che stiamo analizzando hanno la caratteristica di prevedere e autorizzare il libero esercizio di un diritto, e  di vietarlo in presenza di particolari condizioni: e questa è, certamente, l’epidemia in atto.</a:t>
            </a:r>
          </a:p>
          <a:p>
            <a:pPr algn="just"/>
            <a:r>
              <a:rPr lang="it-IT" sz="2000" dirty="0"/>
              <a:t>Ricordiamo infine che, in via generale, e in condizioni normali, ogni libertà deve svolgersi nel rispetto degli altri.</a:t>
            </a:r>
          </a:p>
          <a:p>
            <a:pPr algn="just"/>
            <a:r>
              <a:rPr lang="it-IT" sz="2000" dirty="0"/>
              <a:t>La libertà di riunione in questione riguarda quella esercitata in luogo aperto al pubblico (cinema, teatro, stadio), e le autorità possono vietarle “per comprovati motivi di sicurezza o di incolumità pubblica”, com’è chiaramente il nostro caso</a:t>
            </a:r>
            <a:r>
              <a:rPr lang="it-IT" sz="2000" dirty="0" smtClean="0"/>
              <a:t>.</a:t>
            </a:r>
          </a:p>
          <a:p>
            <a:pPr algn="just"/>
            <a:r>
              <a:rPr lang="it-IT" sz="2000" dirty="0" smtClean="0"/>
              <a:t> </a:t>
            </a:r>
            <a:r>
              <a:rPr lang="it-IT" sz="2000" dirty="0"/>
              <a:t>Ma noi oggi siamo ben oltre, con il divieto espresso di “andare a trovare un amico” anche a casa sua, e persino di andare da un proprio familiare (si cerca di limitare i contagi, naturalmente). Si può uscire di casa solo per necessità.  Tutto ciò è possibile perché la salute pubblica  è sempre il bene primario e fondamentale. </a:t>
            </a:r>
          </a:p>
          <a:p>
            <a:pPr algn="just"/>
            <a:endParaRPr lang="it-IT" sz="2000" dirty="0"/>
          </a:p>
        </p:txBody>
      </p:sp>
      <p:sp>
        <p:nvSpPr>
          <p:cNvPr id="5" name="Segnaposto testo 4"/>
          <p:cNvSpPr>
            <a:spLocks noGrp="1"/>
          </p:cNvSpPr>
          <p:nvPr>
            <p:ph type="body" sz="half" idx="2"/>
          </p:nvPr>
        </p:nvSpPr>
        <p:spPr>
          <a:xfrm>
            <a:off x="9296400" y="609600"/>
            <a:ext cx="2430780" cy="5791200"/>
          </a:xfrm>
        </p:spPr>
        <p:txBody>
          <a:bodyPr>
            <a:normAutofit/>
          </a:bodyPr>
          <a:lstStyle/>
          <a:p>
            <a:r>
              <a:rPr lang="it-IT" sz="2000" b="1" dirty="0" smtClean="0"/>
              <a:t>LIBERTA’ DI CIRCOLAZIONE E RIUNIONE SONO LIMITATE DALL’ELEVATA CONTAGIOSITA’ DEL VIRUS, E DALLA NECESSITA’ CHE IL NUMERO DI CONTAGIATI NELLO STESSO PERIODO SIA BASSO, PER GARANTIRE LE MIGLIORI CURE A TUTTI. </a:t>
            </a:r>
            <a:endParaRPr lang="it-IT" sz="2000" b="1" dirty="0"/>
          </a:p>
        </p:txBody>
      </p:sp>
    </p:spTree>
    <p:extLst>
      <p:ext uri="{BB962C8B-B14F-4D97-AF65-F5344CB8AC3E}">
        <p14:creationId xmlns:p14="http://schemas.microsoft.com/office/powerpoint/2010/main" val="2721386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ART.18 DIRITTO DI ASSOCIAZIONE</a:t>
            </a:r>
            <a:endParaRPr lang="it-IT" dirty="0"/>
          </a:p>
        </p:txBody>
      </p:sp>
      <p:sp>
        <p:nvSpPr>
          <p:cNvPr id="3" name="Segnaposto contenuto 2"/>
          <p:cNvSpPr>
            <a:spLocks noGrp="1"/>
          </p:cNvSpPr>
          <p:nvPr>
            <p:ph idx="1"/>
          </p:nvPr>
        </p:nvSpPr>
        <p:spPr>
          <a:xfrm>
            <a:off x="461683" y="1944094"/>
            <a:ext cx="7525871" cy="4349130"/>
          </a:xfrm>
        </p:spPr>
        <p:txBody>
          <a:bodyPr>
            <a:normAutofit/>
          </a:bodyPr>
          <a:lstStyle/>
          <a:p>
            <a:pPr marL="0" indent="0">
              <a:buNone/>
            </a:pPr>
            <a:endParaRPr lang="it-IT" dirty="0"/>
          </a:p>
          <a:p>
            <a:pPr algn="just"/>
            <a:r>
              <a:rPr lang="it-IT" sz="2400" dirty="0"/>
              <a:t> il diritto di associazione:  si differenzia da quello di riunione per il carattere stabile e duraturo della struttura associativa e per il perseguimento di uno scopo comune a tutti gli associati. </a:t>
            </a:r>
            <a:endParaRPr lang="it-IT" sz="2400" dirty="0" smtClean="0"/>
          </a:p>
          <a:p>
            <a:pPr algn="just"/>
            <a:r>
              <a:rPr lang="it-IT" sz="2400" dirty="0" smtClean="0"/>
              <a:t>Questa </a:t>
            </a:r>
            <a:r>
              <a:rPr lang="it-IT" sz="2400" dirty="0"/>
              <a:t>disposizione risulta essere limitata in quanto l’art. 1 del </a:t>
            </a:r>
            <a:r>
              <a:rPr lang="it-IT" sz="2400" dirty="0" smtClean="0"/>
              <a:t>DPCM </a:t>
            </a:r>
            <a:r>
              <a:rPr lang="it-IT" sz="2400" dirty="0"/>
              <a:t>8 marzo 2020  e i seguenti ,comportano una serie di misure riguardanti gli ambiti : scolastico, culturale, ludico-sportivo, religioso e sanitario essendo vietata qualsiasi forma di assembramento</a:t>
            </a:r>
            <a:r>
              <a:rPr lang="it-IT" dirty="0"/>
              <a:t>.</a:t>
            </a:r>
          </a:p>
          <a:p>
            <a:endParaRPr lang="it-IT" dirty="0"/>
          </a:p>
        </p:txBody>
      </p:sp>
      <p:pic>
        <p:nvPicPr>
          <p:cNvPr id="4" name="Immagine 3"/>
          <p:cNvPicPr>
            <a:picLocks noChangeAspect="1"/>
          </p:cNvPicPr>
          <p:nvPr/>
        </p:nvPicPr>
        <p:blipFill>
          <a:blip r:embed="rId2"/>
          <a:stretch>
            <a:fillRect/>
          </a:stretch>
        </p:blipFill>
        <p:spPr>
          <a:xfrm>
            <a:off x="9463928" y="4795837"/>
            <a:ext cx="2486025" cy="1838325"/>
          </a:xfrm>
          <a:prstGeom prst="rect">
            <a:avLst/>
          </a:prstGeom>
        </p:spPr>
      </p:pic>
      <p:pic>
        <p:nvPicPr>
          <p:cNvPr id="5" name="Immagine 4"/>
          <p:cNvPicPr>
            <a:picLocks noChangeAspect="1"/>
          </p:cNvPicPr>
          <p:nvPr/>
        </p:nvPicPr>
        <p:blipFill>
          <a:blip r:embed="rId3"/>
          <a:stretch>
            <a:fillRect/>
          </a:stretch>
        </p:blipFill>
        <p:spPr>
          <a:xfrm>
            <a:off x="9463928" y="2807354"/>
            <a:ext cx="2486025" cy="1781175"/>
          </a:xfrm>
          <a:prstGeom prst="rect">
            <a:avLst/>
          </a:prstGeom>
        </p:spPr>
      </p:pic>
    </p:spTree>
    <p:extLst>
      <p:ext uri="{BB962C8B-B14F-4D97-AF65-F5344CB8AC3E}">
        <p14:creationId xmlns:p14="http://schemas.microsoft.com/office/powerpoint/2010/main" val="3665187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ART.19 LIBERTA’DI PROFESSIONE RELIGIOSA</a:t>
            </a:r>
            <a:endParaRPr lang="it-IT" dirty="0"/>
          </a:p>
        </p:txBody>
      </p:sp>
      <p:sp>
        <p:nvSpPr>
          <p:cNvPr id="3" name="Segnaposto contenuto 2"/>
          <p:cNvSpPr>
            <a:spLocks noGrp="1"/>
          </p:cNvSpPr>
          <p:nvPr>
            <p:ph idx="1"/>
          </p:nvPr>
        </p:nvSpPr>
        <p:spPr/>
        <p:txBody>
          <a:bodyPr/>
          <a:lstStyle/>
          <a:p>
            <a:pPr marL="0" indent="0">
              <a:buNone/>
            </a:pPr>
            <a:endParaRPr lang="it-IT" dirty="0"/>
          </a:p>
          <a:p>
            <a:pPr algn="just"/>
            <a:r>
              <a:rPr lang="it-IT" sz="2800" dirty="0" smtClean="0"/>
              <a:t>L’art.19 </a:t>
            </a:r>
            <a:r>
              <a:rPr lang="it-IT" sz="2800" dirty="0" smtClean="0"/>
              <a:t>prevede il «diritto </a:t>
            </a:r>
            <a:r>
              <a:rPr lang="it-IT" sz="2800" dirty="0"/>
              <a:t>di professare liberamente la propria fede religiosa in qualsiasi forma, individuale o </a:t>
            </a:r>
            <a:r>
              <a:rPr lang="it-IT" sz="2800" dirty="0" smtClean="0"/>
              <a:t>associata»</a:t>
            </a:r>
            <a:endParaRPr lang="it-IT" sz="2800" dirty="0"/>
          </a:p>
          <a:p>
            <a:pPr algn="just"/>
            <a:r>
              <a:rPr lang="it-IT" sz="2800" dirty="0"/>
              <a:t>Il problema non si pone, visto che la Chiesa cattolica ha adottato autonomamente e in buon anticipo variazioni nella liturgia e nelle cerimonie per mettere in sicurezza tanto i fedeli quanto gli ecclesiastici.</a:t>
            </a:r>
          </a:p>
          <a:p>
            <a:endParaRPr lang="it-IT" dirty="0"/>
          </a:p>
        </p:txBody>
      </p:sp>
    </p:spTree>
    <p:extLst>
      <p:ext uri="{BB962C8B-B14F-4D97-AF65-F5344CB8AC3E}">
        <p14:creationId xmlns:p14="http://schemas.microsoft.com/office/powerpoint/2010/main" val="2686723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ART.2 PRINCIPIO SOLIDARISTICO</a:t>
            </a:r>
            <a:endParaRPr lang="it-IT" dirty="0"/>
          </a:p>
        </p:txBody>
      </p:sp>
      <p:sp>
        <p:nvSpPr>
          <p:cNvPr id="3" name="Segnaposto contenuto 2"/>
          <p:cNvSpPr>
            <a:spLocks noGrp="1"/>
          </p:cNvSpPr>
          <p:nvPr>
            <p:ph idx="1"/>
          </p:nvPr>
        </p:nvSpPr>
        <p:spPr>
          <a:xfrm>
            <a:off x="1066800" y="2103120"/>
            <a:ext cx="10058400" cy="2495774"/>
          </a:xfrm>
        </p:spPr>
        <p:txBody>
          <a:bodyPr/>
          <a:lstStyle/>
          <a:p>
            <a:pPr algn="just"/>
            <a:r>
              <a:rPr lang="it-IT" sz="2000" dirty="0"/>
              <a:t>Secondo la Carta Costituzionale, dobbiamo rinunciare temporaneamente a qualche diritto personale e anche collettivo in favore del principio di solidarietà previsto dalla seconda parte dell’art. 2 </a:t>
            </a:r>
            <a:r>
              <a:rPr lang="it-IT" sz="2000" dirty="0" err="1"/>
              <a:t>Cost</a:t>
            </a:r>
            <a:r>
              <a:rPr lang="it-IT" sz="2000" dirty="0"/>
              <a:t>. che così recita</a:t>
            </a:r>
            <a:r>
              <a:rPr lang="it-IT" sz="2000" dirty="0" smtClean="0"/>
              <a:t>:</a:t>
            </a:r>
          </a:p>
          <a:p>
            <a:pPr algn="just"/>
            <a:r>
              <a:rPr lang="it-IT" sz="2000" dirty="0" smtClean="0"/>
              <a:t> </a:t>
            </a:r>
            <a:r>
              <a:rPr lang="it-IT" sz="2000" dirty="0"/>
              <a:t>«La Repubblica riconosce e garantisce i diritti inviolabili dell’uomo, sia come singolo sia nelle formazioni sociali ove si svolge la sua personalità, e richiede l’adempimento dei doveri inderogabili di solidarietà politica, economica e sociale».</a:t>
            </a:r>
          </a:p>
          <a:p>
            <a:endParaRPr lang="it-IT" dirty="0"/>
          </a:p>
        </p:txBody>
      </p:sp>
      <p:pic>
        <p:nvPicPr>
          <p:cNvPr id="4" name="Immagine 3"/>
          <p:cNvPicPr>
            <a:picLocks noChangeAspect="1"/>
          </p:cNvPicPr>
          <p:nvPr/>
        </p:nvPicPr>
        <p:blipFill>
          <a:blip r:embed="rId2"/>
          <a:stretch>
            <a:fillRect/>
          </a:stretch>
        </p:blipFill>
        <p:spPr>
          <a:xfrm>
            <a:off x="239806" y="4805362"/>
            <a:ext cx="2328582" cy="1819275"/>
          </a:xfrm>
          <a:prstGeom prst="rect">
            <a:avLst/>
          </a:prstGeom>
        </p:spPr>
      </p:pic>
      <p:pic>
        <p:nvPicPr>
          <p:cNvPr id="5" name="Immagine 4"/>
          <p:cNvPicPr>
            <a:picLocks noChangeAspect="1"/>
          </p:cNvPicPr>
          <p:nvPr/>
        </p:nvPicPr>
        <p:blipFill>
          <a:blip r:embed="rId2"/>
          <a:stretch>
            <a:fillRect/>
          </a:stretch>
        </p:blipFill>
        <p:spPr>
          <a:xfrm>
            <a:off x="4896970" y="4805361"/>
            <a:ext cx="2288241" cy="1819275"/>
          </a:xfrm>
          <a:prstGeom prst="rect">
            <a:avLst/>
          </a:prstGeom>
        </p:spPr>
      </p:pic>
      <p:pic>
        <p:nvPicPr>
          <p:cNvPr id="6" name="Immagine 5"/>
          <p:cNvPicPr>
            <a:picLocks noChangeAspect="1"/>
          </p:cNvPicPr>
          <p:nvPr/>
        </p:nvPicPr>
        <p:blipFill>
          <a:blip r:embed="rId2"/>
          <a:stretch>
            <a:fillRect/>
          </a:stretch>
        </p:blipFill>
        <p:spPr>
          <a:xfrm>
            <a:off x="2568388" y="4805361"/>
            <a:ext cx="2328582" cy="1819275"/>
          </a:xfrm>
          <a:prstGeom prst="rect">
            <a:avLst/>
          </a:prstGeom>
        </p:spPr>
      </p:pic>
      <p:pic>
        <p:nvPicPr>
          <p:cNvPr id="7" name="Immagine 6"/>
          <p:cNvPicPr>
            <a:picLocks noChangeAspect="1"/>
          </p:cNvPicPr>
          <p:nvPr/>
        </p:nvPicPr>
        <p:blipFill>
          <a:blip r:embed="rId2"/>
          <a:stretch>
            <a:fillRect/>
          </a:stretch>
        </p:blipFill>
        <p:spPr>
          <a:xfrm>
            <a:off x="9513793" y="4805361"/>
            <a:ext cx="2438400" cy="1819275"/>
          </a:xfrm>
          <a:prstGeom prst="rect">
            <a:avLst/>
          </a:prstGeom>
        </p:spPr>
      </p:pic>
      <p:pic>
        <p:nvPicPr>
          <p:cNvPr id="8" name="Immagine 7"/>
          <p:cNvPicPr>
            <a:picLocks noChangeAspect="1"/>
          </p:cNvPicPr>
          <p:nvPr/>
        </p:nvPicPr>
        <p:blipFill>
          <a:blip r:embed="rId2"/>
          <a:stretch>
            <a:fillRect/>
          </a:stretch>
        </p:blipFill>
        <p:spPr>
          <a:xfrm>
            <a:off x="7185211" y="4805361"/>
            <a:ext cx="2315135" cy="1819275"/>
          </a:xfrm>
          <a:prstGeom prst="rect">
            <a:avLst/>
          </a:prstGeom>
        </p:spPr>
      </p:pic>
    </p:spTree>
    <p:extLst>
      <p:ext uri="{BB962C8B-B14F-4D97-AF65-F5344CB8AC3E}">
        <p14:creationId xmlns:p14="http://schemas.microsoft.com/office/powerpoint/2010/main" val="2942945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ART.2 PRINCIPIO SOLIDARISTICO</a:t>
            </a:r>
            <a:endParaRPr lang="it-IT" dirty="0"/>
          </a:p>
        </p:txBody>
      </p:sp>
      <p:sp>
        <p:nvSpPr>
          <p:cNvPr id="3" name="Segnaposto contenuto 2"/>
          <p:cNvSpPr>
            <a:spLocks noGrp="1"/>
          </p:cNvSpPr>
          <p:nvPr>
            <p:ph idx="1"/>
          </p:nvPr>
        </p:nvSpPr>
        <p:spPr/>
        <p:txBody>
          <a:bodyPr/>
          <a:lstStyle/>
          <a:p>
            <a:r>
              <a:rPr lang="it-IT" dirty="0"/>
              <a:t>E allora la tutela della salute psico-fisica individuale, benessere personale, abitudini della persona, libertà, diritti, sono  tutti sacrificati dalle normative d’urgenza, così come  associazioni, riunioni, tempo libero, formazioni sociali, per la piena  realizzazione del </a:t>
            </a:r>
            <a:r>
              <a:rPr lang="it-IT" sz="2400" b="1" dirty="0"/>
              <a:t>principio solidaristico che si traduce nel rispetto delle  regole d’urgenza, necessarie per il bene comune e la tutela della salute pubblica generale. </a:t>
            </a:r>
          </a:p>
          <a:p>
            <a:r>
              <a:rPr lang="it-IT" dirty="0" smtClean="0"/>
              <a:t>Il rispetto del  </a:t>
            </a:r>
            <a:r>
              <a:rPr lang="it-IT" dirty="0"/>
              <a:t>principio solidaristico (al fine di debellare il virus presente), dovrà prevalere sulle esigenze individuali e collettive </a:t>
            </a:r>
            <a:r>
              <a:rPr lang="it-IT" dirty="0" smtClean="0"/>
              <a:t>.</a:t>
            </a:r>
          </a:p>
          <a:p>
            <a:r>
              <a:rPr lang="it-IT" dirty="0" smtClean="0"/>
              <a:t>In questo attuale momento storico, più che mai,  deve prevalere la tutela del NOI, </a:t>
            </a:r>
            <a:r>
              <a:rPr lang="it-IT" dirty="0" err="1" smtClean="0"/>
              <a:t>affinchè</a:t>
            </a:r>
            <a:r>
              <a:rPr lang="it-IT" dirty="0" smtClean="0"/>
              <a:t> ognuno possa essere protetto dal contagio.</a:t>
            </a:r>
            <a:endParaRPr lang="it-IT" dirty="0"/>
          </a:p>
          <a:p>
            <a:endParaRPr lang="it-IT" dirty="0"/>
          </a:p>
        </p:txBody>
      </p:sp>
    </p:spTree>
    <p:extLst>
      <p:ext uri="{BB962C8B-B14F-4D97-AF65-F5344CB8AC3E}">
        <p14:creationId xmlns:p14="http://schemas.microsoft.com/office/powerpoint/2010/main" val="1486147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idx="1"/>
          </p:nvPr>
        </p:nvSpPr>
        <p:spPr/>
        <p:txBody>
          <a:bodyPr/>
          <a:lstStyle/>
          <a:p>
            <a:r>
              <a:rPr lang="it-IT" sz="2400" dirty="0"/>
              <a:t>l contenimento della diffusione del contagio si attua, fondamentalmente, mediante misure di riduzione della socialità. Pertanto, in una fase di crisi derivata da una emergenza </a:t>
            </a:r>
            <a:r>
              <a:rPr lang="it-IT" sz="2400" dirty="0" smtClean="0"/>
              <a:t>sanitaria,  </a:t>
            </a:r>
            <a:r>
              <a:rPr lang="it-IT" sz="2400" dirty="0"/>
              <a:t>la chiave di </a:t>
            </a:r>
            <a:r>
              <a:rPr lang="it-IT" sz="2400" dirty="0" smtClean="0"/>
              <a:t>volta è  </a:t>
            </a:r>
            <a:r>
              <a:rPr lang="it-IT" sz="2400" dirty="0"/>
              <a:t>il principio </a:t>
            </a:r>
            <a:r>
              <a:rPr lang="it-IT" sz="2400" dirty="0" smtClean="0"/>
              <a:t>solidaristico, </a:t>
            </a:r>
            <a:r>
              <a:rPr lang="it-IT" sz="2400" dirty="0"/>
              <a:t>che bilancia tutti i diritti e i doveri coinvolti e crea il necessario equilibrio.</a:t>
            </a:r>
          </a:p>
          <a:p>
            <a:r>
              <a:rPr lang="it-IT" sz="2400" b="1" dirty="0"/>
              <a:t>Il singolo  assume un ruolo di membro responsabile della salute e vita collettiva</a:t>
            </a:r>
            <a:r>
              <a:rPr lang="it-IT" sz="2400" dirty="0"/>
              <a:t>. La stagione drammatica della pandemia da </a:t>
            </a:r>
            <a:r>
              <a:rPr lang="it-IT" sz="2400" dirty="0" smtClean="0"/>
              <a:t>Coronavirus </a:t>
            </a:r>
            <a:r>
              <a:rPr lang="it-IT" sz="2400" dirty="0"/>
              <a:t>lascia così spazio alla necessaria limitazione dei diritti fondamentali del singolo.</a:t>
            </a:r>
          </a:p>
          <a:p>
            <a:endParaRPr lang="it-IT" dirty="0"/>
          </a:p>
        </p:txBody>
      </p:sp>
      <p:pic>
        <p:nvPicPr>
          <p:cNvPr id="2" name="Immagine 1"/>
          <p:cNvPicPr>
            <a:picLocks noChangeAspect="1"/>
          </p:cNvPicPr>
          <p:nvPr/>
        </p:nvPicPr>
        <p:blipFill>
          <a:blip r:embed="rId2"/>
          <a:stretch>
            <a:fillRect/>
          </a:stretch>
        </p:blipFill>
        <p:spPr>
          <a:xfrm>
            <a:off x="9282953" y="856130"/>
            <a:ext cx="2430780" cy="2420470"/>
          </a:xfrm>
          <a:prstGeom prst="rect">
            <a:avLst/>
          </a:prstGeom>
        </p:spPr>
      </p:pic>
      <p:pic>
        <p:nvPicPr>
          <p:cNvPr id="3" name="Immagine 2"/>
          <p:cNvPicPr>
            <a:picLocks noChangeAspect="1"/>
          </p:cNvPicPr>
          <p:nvPr/>
        </p:nvPicPr>
        <p:blipFill>
          <a:blip r:embed="rId3"/>
          <a:stretch>
            <a:fillRect/>
          </a:stretch>
        </p:blipFill>
        <p:spPr>
          <a:xfrm>
            <a:off x="9282954" y="4201364"/>
            <a:ext cx="2430779" cy="1628775"/>
          </a:xfrm>
          <a:prstGeom prst="rect">
            <a:avLst/>
          </a:prstGeom>
        </p:spPr>
      </p:pic>
    </p:spTree>
    <p:extLst>
      <p:ext uri="{BB962C8B-B14F-4D97-AF65-F5344CB8AC3E}">
        <p14:creationId xmlns:p14="http://schemas.microsoft.com/office/powerpoint/2010/main" val="1071977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lstStyle/>
          <a:p>
            <a:r>
              <a:rPr lang="it-IT" dirty="0" smtClean="0"/>
              <a:t>ART.2 PRINCIPIO DEMOCRATICO</a:t>
            </a:r>
            <a:endParaRPr lang="it-IT" dirty="0"/>
          </a:p>
        </p:txBody>
      </p:sp>
      <p:sp>
        <p:nvSpPr>
          <p:cNvPr id="6" name="Segnaposto contenuto 5"/>
          <p:cNvSpPr>
            <a:spLocks noGrp="1"/>
          </p:cNvSpPr>
          <p:nvPr>
            <p:ph idx="1"/>
          </p:nvPr>
        </p:nvSpPr>
        <p:spPr/>
        <p:txBody>
          <a:bodyPr>
            <a:normAutofit/>
          </a:bodyPr>
          <a:lstStyle/>
          <a:p>
            <a:r>
              <a:rPr lang="it-IT" sz="2400" dirty="0"/>
              <a:t>Ogni qualvolta sia possibile operare una scelta tra più mezzi alternativi, tutti ugualmente idonei al perseguimento dello scopo,  si preferisce sempre quello che comporta un minor sacrificio per il destinatario, nel rispetto del giusto equilibrio tra vari interessi coinvolti . E le misure previste, in considerazione dell’emergenza che si sta vivendo e che non ha precedenti nella storia della Repubblica per l’eccezionalità del pericolo per salute e per l’incolumità pubblica, sembrerebbero essere le uniche attuabili al fine di giudicare idonea la misura adottata (contenimento della diffusione del virus e protezione della vita degli individui). </a:t>
            </a:r>
          </a:p>
        </p:txBody>
      </p:sp>
    </p:spTree>
    <p:extLst>
      <p:ext uri="{BB962C8B-B14F-4D97-AF65-F5344CB8AC3E}">
        <p14:creationId xmlns:p14="http://schemas.microsoft.com/office/powerpoint/2010/main" val="2331329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PRINCIPIO DEMOCRATICO</a:t>
            </a:r>
            <a:endParaRPr lang="it-IT" dirty="0"/>
          </a:p>
        </p:txBody>
      </p:sp>
      <p:sp>
        <p:nvSpPr>
          <p:cNvPr id="3" name="Segnaposto contenuto 2"/>
          <p:cNvSpPr>
            <a:spLocks noGrp="1"/>
          </p:cNvSpPr>
          <p:nvPr>
            <p:ph idx="1"/>
          </p:nvPr>
        </p:nvSpPr>
        <p:spPr/>
        <p:txBody>
          <a:bodyPr>
            <a:normAutofit/>
          </a:bodyPr>
          <a:lstStyle/>
          <a:p>
            <a:pPr algn="just"/>
            <a:r>
              <a:rPr lang="it-IT" sz="2400" dirty="0"/>
              <a:t>Per quanto concerne i restanti requisiti della necessità e dell’urgenza si evidenziano due aspetti fondamentali: il primo, riguarda il sistema sanitario italiano che rischia di collassare con l’aumento esponenziale dei casi di contagio; il secondo profilo richiama le dimensioni dell’epidemia su scala mondiale e l’interessamento di più ambiti e attività che rendono necessarie ed urgenti misure volte a garantire uniformità nell’attuazione dei programmi di profilassi elaborati in sede internazionale ed europea. </a:t>
            </a:r>
          </a:p>
        </p:txBody>
      </p:sp>
    </p:spTree>
    <p:extLst>
      <p:ext uri="{BB962C8B-B14F-4D97-AF65-F5344CB8AC3E}">
        <p14:creationId xmlns:p14="http://schemas.microsoft.com/office/powerpoint/2010/main" val="815452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dirty="0" smtClean="0"/>
              <a:t>LE LIMITAZIONI ALLA </a:t>
            </a:r>
            <a:r>
              <a:rPr lang="it-IT" smtClean="0"/>
              <a:t>NOSTRA LIBERTA’A CAUSA DELLA PANDEMIA</a:t>
            </a:r>
            <a:endParaRPr lang="it-IT" dirty="0"/>
          </a:p>
        </p:txBody>
      </p:sp>
      <p:sp>
        <p:nvSpPr>
          <p:cNvPr id="5" name="Segnaposto contenuto 4"/>
          <p:cNvSpPr>
            <a:spLocks noGrp="1"/>
          </p:cNvSpPr>
          <p:nvPr>
            <p:ph idx="1"/>
          </p:nvPr>
        </p:nvSpPr>
        <p:spPr/>
        <p:txBody>
          <a:bodyPr>
            <a:normAutofit/>
          </a:bodyPr>
          <a:lstStyle/>
          <a:p>
            <a:r>
              <a:rPr lang="it-IT" sz="2800" dirty="0" smtClean="0"/>
              <a:t>LIBERTA’ PERSONALE (ART.13 COSTITUZIONE)</a:t>
            </a:r>
          </a:p>
          <a:p>
            <a:r>
              <a:rPr lang="it-IT" sz="2800" dirty="0" smtClean="0"/>
              <a:t>LIBERTA’ DI CIRCOLAZIONE (ART.16 COSTITUZIONE)</a:t>
            </a:r>
          </a:p>
          <a:p>
            <a:r>
              <a:rPr lang="it-IT" sz="2800" dirty="0" smtClean="0"/>
              <a:t>LIBERTA’ DI RIUNIONE (ART.17 COSTITUZIONE)</a:t>
            </a:r>
          </a:p>
          <a:p>
            <a:r>
              <a:rPr lang="it-IT" sz="2800" dirty="0" smtClean="0"/>
              <a:t>LIBERTA’ DI ASSOCIAZIONE (ART. 18 COSTITUZIONE)</a:t>
            </a:r>
          </a:p>
          <a:p>
            <a:r>
              <a:rPr lang="it-IT" sz="2800" dirty="0" smtClean="0"/>
              <a:t>LIBERTA’ DI ESERCIZIO DEI CULTI RELIGIOSI (ART. 19 COSTITUZIONE)</a:t>
            </a:r>
            <a:endParaRPr lang="it-IT" sz="2800" dirty="0"/>
          </a:p>
        </p:txBody>
      </p:sp>
      <p:pic>
        <p:nvPicPr>
          <p:cNvPr id="2" name="Immagine 1"/>
          <p:cNvPicPr>
            <a:picLocks noChangeAspect="1"/>
          </p:cNvPicPr>
          <p:nvPr/>
        </p:nvPicPr>
        <p:blipFill>
          <a:blip r:embed="rId2"/>
          <a:stretch>
            <a:fillRect/>
          </a:stretch>
        </p:blipFill>
        <p:spPr>
          <a:xfrm>
            <a:off x="9285169" y="4855389"/>
            <a:ext cx="2658086" cy="1719221"/>
          </a:xfrm>
          <a:prstGeom prst="rect">
            <a:avLst/>
          </a:prstGeom>
        </p:spPr>
      </p:pic>
    </p:spTree>
    <p:extLst>
      <p:ext uri="{BB962C8B-B14F-4D97-AF65-F5344CB8AC3E}">
        <p14:creationId xmlns:p14="http://schemas.microsoft.com/office/powerpoint/2010/main" val="2285370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CONCLUSIONI</a:t>
            </a:r>
            <a:endParaRPr lang="it-IT" dirty="0"/>
          </a:p>
        </p:txBody>
      </p:sp>
      <p:sp>
        <p:nvSpPr>
          <p:cNvPr id="3" name="Segnaposto contenuto 2"/>
          <p:cNvSpPr>
            <a:spLocks noGrp="1"/>
          </p:cNvSpPr>
          <p:nvPr>
            <p:ph idx="1"/>
          </p:nvPr>
        </p:nvSpPr>
        <p:spPr/>
        <p:txBody>
          <a:bodyPr>
            <a:normAutofit fontScale="92500"/>
          </a:bodyPr>
          <a:lstStyle/>
          <a:p>
            <a:pPr algn="just"/>
            <a:r>
              <a:rPr lang="it-IT" sz="2000" dirty="0"/>
              <a:t>Purtroppo, stiamo vivendo una condizione inedita, nella quale, per ragioni di </a:t>
            </a:r>
            <a:r>
              <a:rPr lang="it-IT" sz="2000" dirty="0" smtClean="0"/>
              <a:t>obiettiva ed eccezionale </a:t>
            </a:r>
            <a:r>
              <a:rPr lang="it-IT" sz="2000" dirty="0"/>
              <a:t>gravità tali da mettere in pericolo l’esistenza stessa di una intera comunità, sono stati emanati provvedimenti volti alla sospensione e compressione dei diritti fondamentali dei cittadini mai vista prima. </a:t>
            </a:r>
            <a:endParaRPr lang="it-IT" sz="2000" dirty="0" smtClean="0"/>
          </a:p>
          <a:p>
            <a:pPr algn="just"/>
            <a:r>
              <a:rPr lang="it-IT" sz="2000" dirty="0" smtClean="0"/>
              <a:t>Per </a:t>
            </a:r>
            <a:r>
              <a:rPr lang="it-IT" sz="2000" dirty="0"/>
              <a:t>il grave stato di emergenza in cui si versa, sono giustificate e legittime le norme eccezionali varate dal Governo a tutela della salute pubblica, a patto che tali misure siano del tutto limitate nel tempo.</a:t>
            </a:r>
          </a:p>
          <a:p>
            <a:pPr algn="just"/>
            <a:r>
              <a:rPr lang="it-IT" sz="2000" dirty="0"/>
              <a:t>L’aspetto della temporaneità, dunque, è essenziale, perché in esso è fondamentale l’esigenza di dover dare conto alla collettività della responsabilità della compressione di alcune importanti libertà costituzionalmente garantite, a tutela esclusiva dell’ordine sanitario nazionale e di sicurezza sociale.</a:t>
            </a:r>
          </a:p>
          <a:p>
            <a:pPr marL="0" indent="0" algn="just">
              <a:buNone/>
            </a:pPr>
            <a:r>
              <a:rPr lang="it-IT" sz="2000" dirty="0"/>
              <a:t> </a:t>
            </a:r>
          </a:p>
          <a:p>
            <a:endParaRPr lang="it-IT" dirty="0"/>
          </a:p>
        </p:txBody>
      </p:sp>
    </p:spTree>
    <p:extLst>
      <p:ext uri="{BB962C8B-B14F-4D97-AF65-F5344CB8AC3E}">
        <p14:creationId xmlns:p14="http://schemas.microsoft.com/office/powerpoint/2010/main" val="31254828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1331258" y="484094"/>
            <a:ext cx="9668435" cy="5889812"/>
          </a:xfrm>
          <a:prstGeom prst="rect">
            <a:avLst/>
          </a:prstGeom>
        </p:spPr>
      </p:pic>
    </p:spTree>
    <p:extLst>
      <p:ext uri="{BB962C8B-B14F-4D97-AF65-F5344CB8AC3E}">
        <p14:creationId xmlns:p14="http://schemas.microsoft.com/office/powerpoint/2010/main" val="1347766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 PRINCIPI COSTITUZIONALI COINVOLTI</a:t>
            </a:r>
            <a:endParaRPr lang="it-IT" dirty="0"/>
          </a:p>
        </p:txBody>
      </p:sp>
      <p:sp>
        <p:nvSpPr>
          <p:cNvPr id="3" name="Segnaposto contenuto 2"/>
          <p:cNvSpPr>
            <a:spLocks noGrp="1"/>
          </p:cNvSpPr>
          <p:nvPr>
            <p:ph idx="1"/>
          </p:nvPr>
        </p:nvSpPr>
        <p:spPr>
          <a:xfrm>
            <a:off x="652461" y="2167839"/>
            <a:ext cx="6221506" cy="1417320"/>
          </a:xfrm>
        </p:spPr>
        <p:txBody>
          <a:bodyPr>
            <a:normAutofit/>
          </a:bodyPr>
          <a:lstStyle/>
          <a:p>
            <a:r>
              <a:rPr lang="it-IT" sz="3600" dirty="0" smtClean="0"/>
              <a:t>PRINCIPIO SOLIDARISTICO</a:t>
            </a:r>
          </a:p>
          <a:p>
            <a:r>
              <a:rPr lang="it-IT" sz="3600" dirty="0" smtClean="0"/>
              <a:t>PRINCIPIO DEMOCRATICO</a:t>
            </a:r>
            <a:endParaRPr lang="it-IT" sz="3600" dirty="0"/>
          </a:p>
        </p:txBody>
      </p:sp>
      <p:pic>
        <p:nvPicPr>
          <p:cNvPr id="5" name="Immagine 4"/>
          <p:cNvPicPr>
            <a:picLocks noChangeAspect="1"/>
          </p:cNvPicPr>
          <p:nvPr/>
        </p:nvPicPr>
        <p:blipFill>
          <a:blip r:embed="rId2"/>
          <a:stretch>
            <a:fillRect/>
          </a:stretch>
        </p:blipFill>
        <p:spPr>
          <a:xfrm>
            <a:off x="7785848" y="2167839"/>
            <a:ext cx="3899645" cy="3466477"/>
          </a:xfrm>
          <a:prstGeom prst="rect">
            <a:avLst/>
          </a:prstGeom>
        </p:spPr>
      </p:pic>
      <p:pic>
        <p:nvPicPr>
          <p:cNvPr id="6" name="Immagine 5"/>
          <p:cNvPicPr>
            <a:picLocks noChangeAspect="1"/>
          </p:cNvPicPr>
          <p:nvPr/>
        </p:nvPicPr>
        <p:blipFill>
          <a:blip r:embed="rId3"/>
          <a:stretch>
            <a:fillRect/>
          </a:stretch>
        </p:blipFill>
        <p:spPr>
          <a:xfrm>
            <a:off x="652461" y="3738804"/>
            <a:ext cx="4531659" cy="2604807"/>
          </a:xfrm>
          <a:prstGeom prst="rect">
            <a:avLst/>
          </a:prstGeom>
        </p:spPr>
      </p:pic>
    </p:spTree>
    <p:extLst>
      <p:ext uri="{BB962C8B-B14F-4D97-AF65-F5344CB8AC3E}">
        <p14:creationId xmlns:p14="http://schemas.microsoft.com/office/powerpoint/2010/main" val="1125568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Segnaposto contenuto 11"/>
          <p:cNvPicPr>
            <a:picLocks noGrp="1" noChangeAspect="1"/>
          </p:cNvPicPr>
          <p:nvPr>
            <p:ph idx="1"/>
          </p:nvPr>
        </p:nvPicPr>
        <p:blipFill>
          <a:blip r:embed="rId2"/>
          <a:stretch>
            <a:fillRect/>
          </a:stretch>
        </p:blipFill>
        <p:spPr>
          <a:xfrm>
            <a:off x="588028" y="806824"/>
            <a:ext cx="3019425" cy="1514475"/>
          </a:xfrm>
          <a:prstGeom prst="rect">
            <a:avLst/>
          </a:prstGeom>
        </p:spPr>
      </p:pic>
      <p:sp>
        <p:nvSpPr>
          <p:cNvPr id="3" name="Segnaposto contenuto 2"/>
          <p:cNvSpPr>
            <a:spLocks noGrp="1"/>
          </p:cNvSpPr>
          <p:nvPr>
            <p:ph type="body" sz="half" idx="2"/>
          </p:nvPr>
        </p:nvSpPr>
        <p:spPr>
          <a:xfrm>
            <a:off x="9296400" y="416859"/>
            <a:ext cx="2430780" cy="6010835"/>
          </a:xfrm>
        </p:spPr>
        <p:txBody>
          <a:bodyPr>
            <a:normAutofit fontScale="85000" lnSpcReduction="10000"/>
          </a:bodyPr>
          <a:lstStyle/>
          <a:p>
            <a:r>
              <a:rPr lang="it-IT" sz="2100" dirty="0"/>
              <a:t> </a:t>
            </a:r>
            <a:r>
              <a:rPr lang="it-IT" sz="2100" b="1" dirty="0"/>
              <a:t>Le libertà civili sono compresse e alcuni diritti devono necessariamente recedere in questo particolare periodo storico, di fronte a quello che è al vertice della piramide costituzionale</a:t>
            </a:r>
            <a:r>
              <a:rPr lang="it-IT" sz="2100" b="1" dirty="0" smtClean="0"/>
              <a:t>:</a:t>
            </a:r>
          </a:p>
          <a:p>
            <a:pPr algn="ctr"/>
            <a:endParaRPr lang="it-IT" sz="3200" b="1" dirty="0" smtClean="0"/>
          </a:p>
          <a:p>
            <a:pPr algn="ctr"/>
            <a:endParaRPr lang="it-IT" sz="3200" b="1" dirty="0"/>
          </a:p>
          <a:p>
            <a:pPr algn="ctr"/>
            <a:r>
              <a:rPr lang="it-IT" sz="3200" b="1" dirty="0" smtClean="0"/>
              <a:t> IL DIRITTO ALLA SALUTE.</a:t>
            </a:r>
          </a:p>
          <a:p>
            <a:pPr algn="ctr"/>
            <a:r>
              <a:rPr lang="it-IT" sz="3200" b="1" dirty="0" smtClean="0"/>
              <a:t>ART.32 COST.</a:t>
            </a:r>
            <a:endParaRPr lang="it-IT" sz="3200" b="1" dirty="0"/>
          </a:p>
        </p:txBody>
      </p:sp>
      <p:pic>
        <p:nvPicPr>
          <p:cNvPr id="13" name="Immagine 12"/>
          <p:cNvPicPr>
            <a:picLocks noChangeAspect="1"/>
          </p:cNvPicPr>
          <p:nvPr/>
        </p:nvPicPr>
        <p:blipFill>
          <a:blip r:embed="rId3"/>
          <a:stretch>
            <a:fillRect/>
          </a:stretch>
        </p:blipFill>
        <p:spPr>
          <a:xfrm>
            <a:off x="4711792" y="613522"/>
            <a:ext cx="3867150" cy="2492748"/>
          </a:xfrm>
          <a:prstGeom prst="rect">
            <a:avLst/>
          </a:prstGeom>
        </p:spPr>
      </p:pic>
      <p:pic>
        <p:nvPicPr>
          <p:cNvPr id="14" name="Immagine 13"/>
          <p:cNvPicPr>
            <a:picLocks noChangeAspect="1"/>
          </p:cNvPicPr>
          <p:nvPr/>
        </p:nvPicPr>
        <p:blipFill>
          <a:blip r:embed="rId4"/>
          <a:stretch>
            <a:fillRect/>
          </a:stretch>
        </p:blipFill>
        <p:spPr>
          <a:xfrm>
            <a:off x="408174" y="2895319"/>
            <a:ext cx="4123485" cy="3142409"/>
          </a:xfrm>
          <a:prstGeom prst="rect">
            <a:avLst/>
          </a:prstGeom>
        </p:spPr>
      </p:pic>
      <p:pic>
        <p:nvPicPr>
          <p:cNvPr id="15" name="Immagine 14"/>
          <p:cNvPicPr>
            <a:picLocks noChangeAspect="1"/>
          </p:cNvPicPr>
          <p:nvPr/>
        </p:nvPicPr>
        <p:blipFill>
          <a:blip r:embed="rId5"/>
          <a:stretch>
            <a:fillRect/>
          </a:stretch>
        </p:blipFill>
        <p:spPr>
          <a:xfrm>
            <a:off x="5490042" y="4605618"/>
            <a:ext cx="2847975" cy="1600200"/>
          </a:xfrm>
          <a:prstGeom prst="rect">
            <a:avLst/>
          </a:prstGeom>
        </p:spPr>
      </p:pic>
    </p:spTree>
    <p:extLst>
      <p:ext uri="{BB962C8B-B14F-4D97-AF65-F5344CB8AC3E}">
        <p14:creationId xmlns:p14="http://schemas.microsoft.com/office/powerpoint/2010/main" val="2618862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endParaRPr lang="it-IT" sz="2800" b="1" dirty="0"/>
          </a:p>
          <a:p>
            <a:r>
              <a:rPr lang="it-IT" dirty="0"/>
              <a:t>  Le libertà civili, dunque,  sono compresse e alcuni diritti devono necessariamente recedere di fronte a quello che è al vertice della piramide costituzionale: il diritto alla salute</a:t>
            </a:r>
          </a:p>
          <a:p>
            <a:r>
              <a:rPr lang="it-IT" dirty="0"/>
              <a:t>Nella Costituzione non è prevista espressamente la dichiarazione dello “stato di emergenza” ma esclusivamente “lo stato di guerra” e, solo quando ricorrono casi straordinari di necessità e urgenza, il Governo adotta, sotto la sua responsabilità, decreti legge, che devono essere presentati davanti al Parlamento per la conversione in legge .</a:t>
            </a:r>
          </a:p>
          <a:p>
            <a:r>
              <a:rPr lang="it-IT" dirty="0"/>
              <a:t>La compressione di una libertà  sarebbe illegittima, qualora non fosse idonea al raggiungimento dello scopo prefissato; sotto questo profilo, </a:t>
            </a:r>
            <a:r>
              <a:rPr lang="it-IT" dirty="0" smtClean="0"/>
              <a:t>nei DPCM </a:t>
            </a:r>
            <a:r>
              <a:rPr lang="it-IT" dirty="0"/>
              <a:t>emanati, si evidenzia un collegamento fra le misure restrittive imposte e la speranza della riduzione e del contenimento della diffusione del </a:t>
            </a:r>
            <a:r>
              <a:rPr lang="it-IT" dirty="0" smtClean="0"/>
              <a:t>Coronavirus </a:t>
            </a:r>
            <a:r>
              <a:rPr lang="it-IT" dirty="0"/>
              <a:t>su tutto il territorio nazionale, anche sulla base di indicazioni formulate dal Comitato tecnico </a:t>
            </a:r>
            <a:r>
              <a:rPr lang="it-IT" dirty="0" smtClean="0"/>
              <a:t>scientifico.</a:t>
            </a:r>
            <a:endParaRPr lang="it-IT" dirty="0"/>
          </a:p>
        </p:txBody>
      </p:sp>
      <p:sp>
        <p:nvSpPr>
          <p:cNvPr id="4" name="Segnaposto testo 3"/>
          <p:cNvSpPr>
            <a:spLocks noGrp="1"/>
          </p:cNvSpPr>
          <p:nvPr>
            <p:ph type="body" sz="half" idx="2"/>
          </p:nvPr>
        </p:nvSpPr>
        <p:spPr/>
        <p:txBody>
          <a:bodyPr>
            <a:normAutofit/>
          </a:bodyPr>
          <a:lstStyle/>
          <a:p>
            <a:r>
              <a:rPr lang="it-IT" sz="2000" b="1" dirty="0" smtClean="0"/>
              <a:t>LA COMPRESSIONE DELLE LIBERTA’ CIVILI</a:t>
            </a:r>
            <a:endParaRPr lang="it-IT" sz="2000" b="1" dirty="0"/>
          </a:p>
        </p:txBody>
      </p:sp>
    </p:spTree>
    <p:extLst>
      <p:ext uri="{BB962C8B-B14F-4D97-AF65-F5344CB8AC3E}">
        <p14:creationId xmlns:p14="http://schemas.microsoft.com/office/powerpoint/2010/main" val="3818610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ART. 13 COSTITUZIONE:</a:t>
            </a:r>
            <a:br>
              <a:rPr lang="it-IT" dirty="0" smtClean="0"/>
            </a:br>
            <a:r>
              <a:rPr lang="it-IT" dirty="0" smtClean="0"/>
              <a:t>LA LIBERTA’ PERSONALE</a:t>
            </a:r>
            <a:endParaRPr lang="it-IT" dirty="0"/>
          </a:p>
        </p:txBody>
      </p:sp>
      <p:sp>
        <p:nvSpPr>
          <p:cNvPr id="3" name="Segnaposto contenuto 2"/>
          <p:cNvSpPr>
            <a:spLocks noGrp="1"/>
          </p:cNvSpPr>
          <p:nvPr>
            <p:ph idx="1"/>
          </p:nvPr>
        </p:nvSpPr>
        <p:spPr/>
        <p:txBody>
          <a:bodyPr/>
          <a:lstStyle/>
          <a:p>
            <a:r>
              <a:rPr lang="it-IT" dirty="0"/>
              <a:t>La libertà personale è inviolabile.</a:t>
            </a:r>
          </a:p>
          <a:p>
            <a:r>
              <a:rPr lang="it-IT" dirty="0"/>
              <a:t>Non è ammessa forma alcuna di detenzione, di ispezione o perquisizione personale, né qualsiasi altra restrizione della libertà personale, se non per atto motivato dell’autorità giudiziaria  e nei soli casi e modi previsti dalla legge.</a:t>
            </a:r>
          </a:p>
          <a:p>
            <a:r>
              <a:rPr lang="it-IT" dirty="0"/>
              <a:t>In casi eccezionali di necessità ed urgenza, indicati tassativamente dalla </a:t>
            </a:r>
            <a:r>
              <a:rPr lang="it-IT" dirty="0" smtClean="0"/>
              <a:t>legge, </a:t>
            </a:r>
            <a:r>
              <a:rPr lang="it-IT" dirty="0"/>
              <a:t>l’autorità di pubblica sicurezza può adottare provvedimenti provvisori, che devono essere comunicati entro quarantotto ore all’autorità giudiziaria e, se questa non li convalida nelle successive quarantotto ore, si intendono revocati e restano privi di ogni effetto.</a:t>
            </a:r>
          </a:p>
          <a:p>
            <a:r>
              <a:rPr lang="it-IT" dirty="0"/>
              <a:t>E` punita ogni violenza fisica e morale sulle persone comunque sottoposte a restrizioni di libertà.</a:t>
            </a:r>
          </a:p>
          <a:p>
            <a:r>
              <a:rPr lang="it-IT" dirty="0"/>
              <a:t>La legge stabilisce i limiti massimi della carcerazione preventiva.</a:t>
            </a:r>
          </a:p>
          <a:p>
            <a:endParaRPr lang="it-IT" dirty="0"/>
          </a:p>
          <a:p>
            <a:endParaRPr lang="it-IT" dirty="0"/>
          </a:p>
          <a:p>
            <a:endParaRPr lang="it-IT" dirty="0"/>
          </a:p>
        </p:txBody>
      </p:sp>
    </p:spTree>
    <p:extLst>
      <p:ext uri="{BB962C8B-B14F-4D97-AF65-F5344CB8AC3E}">
        <p14:creationId xmlns:p14="http://schemas.microsoft.com/office/powerpoint/2010/main" val="824385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ART.13 LIBERTA’ PERSONALE</a:t>
            </a:r>
            <a:endParaRPr lang="it-IT" dirty="0"/>
          </a:p>
        </p:txBody>
      </p:sp>
      <p:sp>
        <p:nvSpPr>
          <p:cNvPr id="3" name="Segnaposto contenuto 2"/>
          <p:cNvSpPr>
            <a:spLocks noGrp="1"/>
          </p:cNvSpPr>
          <p:nvPr>
            <p:ph idx="1"/>
          </p:nvPr>
        </p:nvSpPr>
        <p:spPr/>
        <p:txBody>
          <a:bodyPr/>
          <a:lstStyle/>
          <a:p>
            <a:r>
              <a:rPr lang="it-IT" dirty="0"/>
              <a:t>La libertà personale il più importante dei diritti inviolabili ed è  riconosciuta sia ai cittadini che agli stranieri e agli apolidi perché è universale,  si riferisce all’«essere umano» e alla piena disponibilità della propria persona, a prescindere della sua nazionalità e da qualsiasi altro elemento di discriminazione.</a:t>
            </a:r>
          </a:p>
          <a:p>
            <a:r>
              <a:rPr lang="it-IT" dirty="0"/>
              <a:t>Consiste nel diritto del singolo a non subire limitazioni fisiche ed arresti, limitazioni di movimento e di azione.  Proprio in riferimento all’universalità di questo </a:t>
            </a:r>
            <a:r>
              <a:rPr lang="it-IT" dirty="0" smtClean="0"/>
              <a:t>principio </a:t>
            </a:r>
            <a:r>
              <a:rPr lang="it-IT" dirty="0"/>
              <a:t>si ricordano anche  norme internazionali e sovranazionali :</a:t>
            </a:r>
          </a:p>
          <a:p>
            <a:r>
              <a:rPr lang="it-IT" dirty="0"/>
              <a:t>l’art. 3 della Dichiarazione Universale dei diritti dell’uomo (1998);</a:t>
            </a:r>
          </a:p>
          <a:p>
            <a:r>
              <a:rPr lang="it-IT" dirty="0"/>
              <a:t>l’art. 9 del Patto internazionale dei diritti civili (1966);</a:t>
            </a:r>
          </a:p>
          <a:p>
            <a:r>
              <a:rPr lang="it-IT" dirty="0"/>
              <a:t>gli artt. 3 e 5 Convenzione Europea dei diritti dell’uomo (CEDU);</a:t>
            </a:r>
          </a:p>
          <a:p>
            <a:r>
              <a:rPr lang="it-IT" dirty="0"/>
              <a:t>l’art. 6 TUE e 6 Carta dei diritti fondamentali dell’Unione europea.</a:t>
            </a:r>
          </a:p>
          <a:p>
            <a:endParaRPr lang="it-IT" dirty="0"/>
          </a:p>
        </p:txBody>
      </p:sp>
    </p:spTree>
    <p:extLst>
      <p:ext uri="{BB962C8B-B14F-4D97-AF65-F5344CB8AC3E}">
        <p14:creationId xmlns:p14="http://schemas.microsoft.com/office/powerpoint/2010/main" val="2752245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ART.13 LIBERTA’PERSONALE</a:t>
            </a:r>
            <a:endParaRPr lang="it-IT" dirty="0"/>
          </a:p>
        </p:txBody>
      </p:sp>
      <p:sp>
        <p:nvSpPr>
          <p:cNvPr id="3" name="Segnaposto contenuto 2"/>
          <p:cNvSpPr>
            <a:spLocks noGrp="1"/>
          </p:cNvSpPr>
          <p:nvPr>
            <p:ph idx="1"/>
          </p:nvPr>
        </p:nvSpPr>
        <p:spPr>
          <a:xfrm>
            <a:off x="1066800" y="2103120"/>
            <a:ext cx="10058400" cy="4109421"/>
          </a:xfrm>
        </p:spPr>
        <p:txBody>
          <a:bodyPr>
            <a:noAutofit/>
          </a:bodyPr>
          <a:lstStyle/>
          <a:p>
            <a:pPr algn="just"/>
            <a:r>
              <a:rPr lang="it-IT" sz="2400" dirty="0"/>
              <a:t>La libertà della persona è il presupposto per l’esercizio di tutte le altre libertà garantite dalla </a:t>
            </a:r>
            <a:r>
              <a:rPr lang="it-IT" sz="2400" dirty="0" smtClean="0"/>
              <a:t>Costituzione.</a:t>
            </a:r>
          </a:p>
          <a:p>
            <a:pPr algn="just"/>
            <a:r>
              <a:rPr lang="it-IT" sz="2400" dirty="0" smtClean="0"/>
              <a:t> </a:t>
            </a:r>
            <a:r>
              <a:rPr lang="it-IT" sz="2400" dirty="0"/>
              <a:t>La libertà personale è </a:t>
            </a:r>
            <a:r>
              <a:rPr lang="it-IT" sz="2400" dirty="0" smtClean="0"/>
              <a:t>quindi </a:t>
            </a:r>
            <a:r>
              <a:rPr lang="it-IT" sz="2400" dirty="0"/>
              <a:t>libertà da qualunque tipo di costrizione che possa ostacolare, impedire o limitare movimenti e azioni. </a:t>
            </a:r>
            <a:r>
              <a:rPr lang="it-IT" sz="2400" b="1" dirty="0"/>
              <a:t>La libertà personale non è concessa dallo </a:t>
            </a:r>
            <a:r>
              <a:rPr lang="it-IT" sz="2400" b="1" dirty="0" smtClean="0"/>
              <a:t>Stato, </a:t>
            </a:r>
            <a:r>
              <a:rPr lang="it-IT" sz="2400" b="1" dirty="0"/>
              <a:t>ma soltanto riconosciuta e tutelata, essa è inviolabile e costituisce la colonna portante dell’apparato costituzionale</a:t>
            </a:r>
            <a:r>
              <a:rPr lang="it-IT" sz="2400" dirty="0"/>
              <a:t>. Inoltre condiziona ogni altro diritto di libertà (es. libertà di circolazione o di soggiorno). Tale principio di libertà può essere compresso solo nei limiti, casi e modi fissati dalla legge. </a:t>
            </a:r>
          </a:p>
        </p:txBody>
      </p:sp>
    </p:spTree>
    <p:extLst>
      <p:ext uri="{BB962C8B-B14F-4D97-AF65-F5344CB8AC3E}">
        <p14:creationId xmlns:p14="http://schemas.microsoft.com/office/powerpoint/2010/main" val="3026272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Art.16 LIBERTA’ DI CIRCOLAZIONE</a:t>
            </a:r>
            <a:endParaRPr lang="it-IT" dirty="0"/>
          </a:p>
        </p:txBody>
      </p:sp>
      <p:sp>
        <p:nvSpPr>
          <p:cNvPr id="3" name="Segnaposto contenuto 2"/>
          <p:cNvSpPr>
            <a:spLocks noGrp="1"/>
          </p:cNvSpPr>
          <p:nvPr>
            <p:ph idx="1"/>
          </p:nvPr>
        </p:nvSpPr>
        <p:spPr/>
        <p:txBody>
          <a:bodyPr>
            <a:normAutofit/>
          </a:bodyPr>
          <a:lstStyle/>
          <a:p>
            <a:pPr marL="0" indent="0" algn="just">
              <a:buNone/>
            </a:pPr>
            <a:r>
              <a:rPr lang="it-IT" sz="2800" dirty="0" smtClean="0"/>
              <a:t>Ogni </a:t>
            </a:r>
            <a:r>
              <a:rPr lang="it-IT" sz="2800" dirty="0"/>
              <a:t>cittadino può circolare e soggiornare liberamente in qualsiasi parte del territorio nazionale, salvo le limitazioni che la legge stabilisce in via generale per motivi di sanità o di sicurezza. Nessuna restrizione può essere determinata da ragioni politiche. Ogni cittadino è</a:t>
            </a:r>
            <a:r>
              <a:rPr lang="it-IT" sz="2800" dirty="0" smtClean="0"/>
              <a:t> </a:t>
            </a:r>
            <a:r>
              <a:rPr lang="it-IT" sz="2800" dirty="0"/>
              <a:t>libero di uscire dal territorio della Repubblica e di rientrarvi, salvo gli obblighi di legge.</a:t>
            </a:r>
          </a:p>
          <a:p>
            <a:endParaRPr lang="it-IT" sz="2800" dirty="0"/>
          </a:p>
        </p:txBody>
      </p:sp>
    </p:spTree>
    <p:extLst>
      <p:ext uri="{BB962C8B-B14F-4D97-AF65-F5344CB8AC3E}">
        <p14:creationId xmlns:p14="http://schemas.microsoft.com/office/powerpoint/2010/main" val="40982255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pone">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Sapone</Template>
  <TotalTime>163</TotalTime>
  <Words>1928</Words>
  <Application>Microsoft Office PowerPoint</Application>
  <PresentationFormat>Widescreen</PresentationFormat>
  <Paragraphs>85</Paragraphs>
  <Slides>21</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21</vt:i4>
      </vt:variant>
    </vt:vector>
  </HeadingPairs>
  <TitlesOfParts>
    <vt:vector size="24" baseType="lpstr">
      <vt:lpstr>Century Gothic</vt:lpstr>
      <vt:lpstr>Garamond</vt:lpstr>
      <vt:lpstr>Sapone</vt:lpstr>
      <vt:lpstr>DIRITTI E LIBERTA’ AL TEMPO DEL CORONAVIRUS</vt:lpstr>
      <vt:lpstr>LE LIMITAZIONI ALLA NOSTRA LIBERTA’A CAUSA DELLA PANDEMIA</vt:lpstr>
      <vt:lpstr>I PRINCIPI COSTITUZIONALI COINVOLTI</vt:lpstr>
      <vt:lpstr>Presentazione standard di PowerPoint</vt:lpstr>
      <vt:lpstr>Presentazione standard di PowerPoint</vt:lpstr>
      <vt:lpstr>ART. 13 COSTITUZIONE: LA LIBERTA’ PERSONALE</vt:lpstr>
      <vt:lpstr>ART.13 LIBERTA’ PERSONALE</vt:lpstr>
      <vt:lpstr>ART.13 LIBERTA’PERSONALE</vt:lpstr>
      <vt:lpstr>Art.16 LIBERTA’ DI CIRCOLAZIONE</vt:lpstr>
      <vt:lpstr>ART.16 LIBERTA’ DI CIRCOLAZIONE</vt:lpstr>
      <vt:lpstr>ART.17 LIBERTA’DI RIUNIONE</vt:lpstr>
      <vt:lpstr>Presentazione standard di PowerPoint</vt:lpstr>
      <vt:lpstr>ART.18 DIRITTO DI ASSOCIAZIONE</vt:lpstr>
      <vt:lpstr>ART.19 LIBERTA’DI PROFESSIONE RELIGIOSA</vt:lpstr>
      <vt:lpstr>ART.2 PRINCIPIO SOLIDARISTICO</vt:lpstr>
      <vt:lpstr>ART.2 PRINCIPIO SOLIDARISTICO</vt:lpstr>
      <vt:lpstr>Presentazione standard di PowerPoint</vt:lpstr>
      <vt:lpstr>ART.2 PRINCIPIO DEMOCRATICO</vt:lpstr>
      <vt:lpstr>PRINCIPIO DEMOCRATICO</vt:lpstr>
      <vt:lpstr>CONCLUSIONI</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user</dc:creator>
  <cp:lastModifiedBy>user</cp:lastModifiedBy>
  <cp:revision>19</cp:revision>
  <dcterms:created xsi:type="dcterms:W3CDTF">2020-04-04T14:43:26Z</dcterms:created>
  <dcterms:modified xsi:type="dcterms:W3CDTF">2020-04-15T09:39:05Z</dcterms:modified>
</cp:coreProperties>
</file>