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3" r:id="rId17"/>
    <p:sldId id="270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1808" y="3428998"/>
            <a:ext cx="5518066" cy="2268559"/>
          </a:xfrm>
        </p:spPr>
        <p:txBody>
          <a:bodyPr anchor="t">
            <a:normAutofit/>
          </a:bodyPr>
          <a:lstStyle>
            <a:lvl1pPr algn="r">
              <a:defRPr sz="600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2274" y="2268786"/>
            <a:ext cx="5357600" cy="1160213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dirty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3A824-1A51-4B26-AD58-A6D8E14F6C04}" type="datetimeFigureOut">
              <a:rPr lang="en-US" dirty="0"/>
              <a:t>5/24/2019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Ins="45720"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>
            <a:off x="2194236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4091" cy="1077229"/>
          </a:xfrm>
        </p:spPr>
        <p:txBody>
          <a:bodyPr/>
          <a:lstStyle/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dirty="0"/>
              <a:t>Modifica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E33E-8B18-4087-B112-809917729534}" type="datetimeFigureOut">
              <a:rPr lang="en-US" dirty="0"/>
              <a:t>5/24/2019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 rot="5400000">
            <a:off x="10337141" y="416061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9380" y="805818"/>
            <a:ext cx="1326519" cy="524412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08751" y="970410"/>
            <a:ext cx="6466903" cy="5079534"/>
          </a:xfrm>
        </p:spPr>
        <p:txBody>
          <a:bodyPr vert="eaVert"/>
          <a:lstStyle/>
          <a:p>
            <a:pPr lvl="0"/>
            <a:r>
              <a:rPr lang="it-IT" dirty="0"/>
              <a:t>Modifica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FE419-2371-464F-8239-3959401C3561}" type="datetimeFigureOut">
              <a:rPr lang="en-US" dirty="0"/>
              <a:t>5/24/2019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it-IT" dirty="0"/>
              <a:t>Modifica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62C4-EDD9-4389-A98B-B87ECEA2A816}" type="datetimeFigureOut">
              <a:rPr lang="en-US" dirty="0"/>
              <a:t>5/24/2019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94943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2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Box 10"/>
          <p:cNvSpPr txBox="1"/>
          <p:nvPr/>
        </p:nvSpPr>
        <p:spPr>
          <a:xfrm>
            <a:off x="2191843" y="296258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3147254"/>
            <a:ext cx="7956560" cy="1424746"/>
          </a:xfrm>
        </p:spPr>
        <p:txBody>
          <a:bodyPr anchor="t">
            <a:normAutofit/>
          </a:bodyPr>
          <a:lstStyle>
            <a:lvl1pPr algn="r">
              <a:defRPr sz="320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968" y="2268786"/>
            <a:ext cx="7791931" cy="878468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dirty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59C3-6A89-4494-99FF-5A4D6FFD50EB}" type="datetimeFigureOut">
              <a:rPr lang="en-US" dirty="0"/>
              <a:t>5/24/2019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26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7"/>
            <a:ext cx="7950984" cy="1081705"/>
          </a:xfrm>
        </p:spPr>
        <p:txBody>
          <a:bodyPr/>
          <a:lstStyle/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05374" y="2052116"/>
            <a:ext cx="3891960" cy="3997828"/>
          </a:xfrm>
        </p:spPr>
        <p:txBody>
          <a:bodyPr/>
          <a:lstStyle/>
          <a:p>
            <a:pPr lvl="0"/>
            <a:r>
              <a:rPr lang="it-IT" dirty="0"/>
              <a:t>Modifica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66636" y="2052114"/>
            <a:ext cx="3894222" cy="3997829"/>
          </a:xfrm>
        </p:spPr>
        <p:txBody>
          <a:bodyPr/>
          <a:lstStyle/>
          <a:p>
            <a:pPr lvl="0"/>
            <a:r>
              <a:rPr lang="it-IT" dirty="0"/>
              <a:t>Modifica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4B2F-12DE-47F5-8894-472B206D2E1E}" type="datetimeFigureOut">
              <a:rPr lang="en-US" dirty="0"/>
              <a:t>5/24/2019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96172" y="641223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/>
          <p:cNvSpPr txBox="1"/>
          <p:nvPr/>
        </p:nvSpPr>
        <p:spPr>
          <a:xfrm>
            <a:off x="2193650" y="636424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8"/>
            <a:ext cx="7956560" cy="1078348"/>
          </a:xfrm>
        </p:spPr>
        <p:txBody>
          <a:bodyPr/>
          <a:lstStyle/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9285" y="2052115"/>
            <a:ext cx="3896467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9285" y="2851331"/>
            <a:ext cx="3893623" cy="3071434"/>
          </a:xfrm>
        </p:spPr>
        <p:txBody>
          <a:bodyPr/>
          <a:lstStyle/>
          <a:p>
            <a:pPr lvl="0"/>
            <a:r>
              <a:rPr lang="it-IT" dirty="0"/>
              <a:t>Modifica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6634" y="2052115"/>
            <a:ext cx="3899798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66635" y="2851331"/>
            <a:ext cx="3899798" cy="3071434"/>
          </a:xfrm>
        </p:spPr>
        <p:txBody>
          <a:bodyPr/>
          <a:lstStyle/>
          <a:p>
            <a:pPr lvl="0"/>
            <a:r>
              <a:rPr lang="it-IT" dirty="0"/>
              <a:t>Modifica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E46F-7819-4ACF-B48B-48222C2ACC88}" type="datetimeFigureOut">
              <a:rPr lang="en-US" dirty="0"/>
              <a:t>5/24/2019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3416-4057-4DAA-829D-4CA07428D088}" type="datetimeFigureOut">
              <a:rPr lang="en-US" dirty="0"/>
              <a:t>5/24/2019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96172" y="64122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284-D300-4297-87F7-E791DCC15DB1}" type="datetimeFigureOut">
              <a:rPr lang="en-US" dirty="0"/>
              <a:t>5/24/2019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2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TextBox 9"/>
          <p:cNvSpPr txBox="1"/>
          <p:nvPr/>
        </p:nvSpPr>
        <p:spPr>
          <a:xfrm>
            <a:off x="1554154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0323" y="1282451"/>
            <a:ext cx="2664361" cy="1903241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154" y="805818"/>
            <a:ext cx="5446278" cy="5244126"/>
          </a:xfrm>
        </p:spPr>
        <p:txBody>
          <a:bodyPr anchor="ctr"/>
          <a:lstStyle/>
          <a:p>
            <a:pPr lvl="0"/>
            <a:r>
              <a:rPr lang="it-IT" dirty="0"/>
              <a:t>Modifica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6154"/>
            <a:ext cx="2664361" cy="2386397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525BB-DA17-4BA0-B3C8-3AC3ABC827E6}" type="datetimeFigureOut">
              <a:rPr lang="en-US" dirty="0"/>
              <a:t>5/24/2019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3229"/>
            <a:ext cx="4629734" cy="6858000"/>
          </a:xfr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dirty="0"/>
              <a:t>Fare clic sull'icona per inserire un'immagine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54686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241" y="1282452"/>
            <a:ext cx="3970986" cy="1900473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2928"/>
            <a:ext cx="3971874" cy="2386394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4C9A-3960-41CF-A4E9-2A8FB932454B}" type="datetimeFigureOut">
              <a:rPr lang="en-US" dirty="0"/>
              <a:t>5/24/2019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599" y="2052116"/>
            <a:ext cx="7796540" cy="3997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BC1C18-307B-4F68-A007-B5B542270E8D}" type="datetimeFigureOut">
              <a:rPr lang="en-US" dirty="0"/>
              <a:t>5/24/2019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</p:spPr>
        <p:txBody>
          <a:bodyPr vert="horz" lIns="91440" tIns="45720" rIns="91440" bIns="18288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8407" y="164592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‹N›</a:t>
            </a:fld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4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4488" indent="-344488" algn="l" defTabSz="914400" rtl="0" eaLnBrk="1" latinLnBrk="0" hangingPunct="1">
        <a:lnSpc>
          <a:spcPct val="120000"/>
        </a:lnSpc>
        <a:spcBef>
          <a:spcPts val="10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953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588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7097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1732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642616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3108960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575304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404164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6F962E22-2896-DE48-92E0-D8878500C40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b="1" dirty="0"/>
              <a:t>Cittadinanza </a:t>
            </a:r>
            <a:br>
              <a:rPr lang="it-IT" b="1" dirty="0"/>
            </a:br>
            <a:r>
              <a:rPr lang="it-IT" b="1" dirty="0"/>
              <a:t>digitale 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233362"/>
            <a:ext cx="5810250" cy="2867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07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COMPETENZA DIGITALE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Per esercitare la cittadinanza digitale, il cittadino deve avere competenza digitale. </a:t>
            </a:r>
          </a:p>
          <a:p>
            <a:r>
              <a:rPr lang="it-IT" dirty="0" smtClean="0"/>
              <a:t>La competenza digitale è una delle 8 competenze chiave per l’apprendimento permanente.</a:t>
            </a:r>
          </a:p>
          <a:p>
            <a:r>
              <a:rPr lang="it-IT" dirty="0" smtClean="0"/>
              <a:t>La partecipazione digitale deve essere assicurata a chiunque nella società. </a:t>
            </a:r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762375" cy="2728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129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COMPETENZA DIGITALE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Non tutti hanno le stesse opportunità nell’uso delle tecnologie. Lavorare per l’uguaglianza dei diritti digitali è il punto di partenza della cittadinanza digitale. </a:t>
            </a:r>
          </a:p>
          <a:p>
            <a:r>
              <a:rPr lang="it-IT" dirty="0" smtClean="0"/>
              <a:t>L’esclusione digitale rende difficile la crescita della società. Contribuire ad ampliare e favorire l’accesso digitale dovrebbe essere l’obiettivo primario dei governi attuali.</a:t>
            </a:r>
          </a:p>
          <a:p>
            <a:r>
              <a:rPr lang="it-IT" dirty="0" smtClean="0"/>
              <a:t>Per diventare cittadini produttivi a nessuno deve essere </a:t>
            </a:r>
            <a:r>
              <a:rPr lang="it-IT" dirty="0" err="1" smtClean="0"/>
              <a:t>negto</a:t>
            </a:r>
            <a:r>
              <a:rPr lang="it-IT" dirty="0" smtClean="0"/>
              <a:t> l’accesso digitale.</a:t>
            </a:r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76688"/>
            <a:ext cx="2773599" cy="2881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644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126158" y="265131"/>
            <a:ext cx="7958331" cy="1077229"/>
          </a:xfrm>
        </p:spPr>
        <p:txBody>
          <a:bodyPr/>
          <a:lstStyle/>
          <a:p>
            <a:r>
              <a:rPr lang="it-IT" dirty="0" smtClean="0"/>
              <a:t>E-COMMERCE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787886" y="1237729"/>
            <a:ext cx="7796540" cy="2677047"/>
          </a:xfrm>
        </p:spPr>
        <p:txBody>
          <a:bodyPr>
            <a:normAutofit lnSpcReduction="10000"/>
          </a:bodyPr>
          <a:lstStyle/>
          <a:p>
            <a:r>
              <a:rPr lang="it-IT" b="1" dirty="0" smtClean="0"/>
              <a:t>Una grande fetta del mercato produttivo è di tipo elettronico.</a:t>
            </a:r>
          </a:p>
          <a:p>
            <a:r>
              <a:rPr lang="it-IT" b="1" dirty="0" smtClean="0"/>
              <a:t>La possibilità di fare acquisti su Internet è comune a molti utenti.</a:t>
            </a:r>
          </a:p>
          <a:p>
            <a:r>
              <a:rPr lang="it-IT" b="1" dirty="0" smtClean="0"/>
              <a:t>Tuttavia bisogna essere consumatori consapevoli della nuova economia digitale.</a:t>
            </a:r>
            <a:endParaRPr lang="it-IT" b="1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4488" y="4243388"/>
            <a:ext cx="9129711" cy="2614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287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Comunicazione digitale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800" b="1" dirty="0" smtClean="0"/>
              <a:t>E’ la capacità di ogni singola persona di comunicare con migliaia di altre persone;</a:t>
            </a:r>
          </a:p>
          <a:p>
            <a:pPr algn="just"/>
            <a:r>
              <a:rPr lang="it-IT" sz="2800" b="1" dirty="0" smtClean="0"/>
              <a:t>Comunicare e collaborare da qualsiasi luogo e in qualsiasi momento implica la capacità di fare scelte appropriate di fronte alla vastità di azioni di comunicazione digitale.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46288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NETIQUETTE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it-IT" sz="2800" b="1" dirty="0" smtClean="0"/>
              <a:t>Essa è il codice di condotta per l’uso delle tecnologie. E’ una specie di galateo digitale. Nei forum , nelle community e nei social network sono definite norme e regolamenti ai quali è necessario attenersi per garantire il rispetto altrui. </a:t>
            </a:r>
            <a:endParaRPr lang="it-IT" sz="2800" b="1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243763" cy="2563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78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METODO R.E.P.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it-IT" b="1" dirty="0" smtClean="0"/>
              <a:t>E’ un metodo che racchiude </a:t>
            </a:r>
            <a:r>
              <a:rPr lang="it-IT" b="1" dirty="0" err="1" smtClean="0"/>
              <a:t>ilcomportamento</a:t>
            </a:r>
            <a:r>
              <a:rPr lang="it-IT" b="1" dirty="0" smtClean="0"/>
              <a:t> del cittadino digitale modello.</a:t>
            </a:r>
          </a:p>
          <a:p>
            <a:pPr algn="just"/>
            <a:r>
              <a:rPr lang="it-IT" b="1" dirty="0" smtClean="0"/>
              <a:t>L’acronimo sta per: RISPETTO, EDUCAZIONE PROTEZIONE.</a:t>
            </a:r>
          </a:p>
          <a:p>
            <a:pPr algn="just"/>
            <a:r>
              <a:rPr lang="it-IT" b="1" dirty="0" smtClean="0"/>
              <a:t>RISPETTO: norme, netiquette, accesso digitale</a:t>
            </a:r>
          </a:p>
          <a:p>
            <a:pPr algn="just"/>
            <a:r>
              <a:rPr lang="it-IT" b="1" dirty="0" smtClean="0"/>
              <a:t>EDUCAZIONE: comunicazione digitale, competenze digitali, commercio digitale.</a:t>
            </a:r>
          </a:p>
          <a:p>
            <a:pPr algn="just"/>
            <a:r>
              <a:rPr lang="it-IT" b="1" dirty="0" smtClean="0"/>
              <a:t>PROTEZIONE: diritti e doveri digitali, sicurezza salute e benessere digitale. </a:t>
            </a:r>
            <a:endParaRPr lang="it-IT" b="1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095625" cy="2562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955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COMPETENZA DIGITALE E’ SEMPRE IN EVOLUZIONE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it-IT" sz="2400" b="1" dirty="0" smtClean="0"/>
              <a:t>IL PROGETTO DIG-COMP è riferito ai bisogni, di cui ogni cittadino della società dell’informazione è portatore: bisogno di essere informato. Di interagire, di esprimersi, di protezione, di gestire situazioni problematiche connesse agli </a:t>
            </a:r>
            <a:r>
              <a:rPr lang="it-IT" sz="2400" b="1" dirty="0" err="1" smtClean="0"/>
              <a:t>strumnti</a:t>
            </a:r>
            <a:r>
              <a:rPr lang="it-IT" sz="2400" b="1" dirty="0" smtClean="0"/>
              <a:t> tecnologici ed ambienti digitali. </a:t>
            </a:r>
            <a:endParaRPr lang="it-IT" sz="2400" b="1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162175" cy="2847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960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ATTI CRIMINALI DIGITALI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b="1" dirty="0" smtClean="0"/>
              <a:t>USO NON AUTORIZZATO DI INFORMAZIONI</a:t>
            </a:r>
          </a:p>
          <a:p>
            <a:r>
              <a:rPr lang="it-IT" b="1" dirty="0" smtClean="0"/>
              <a:t>DOWNLOAD ILLEGALE DI MUSICA E FILM</a:t>
            </a:r>
          </a:p>
          <a:p>
            <a:r>
              <a:rPr lang="it-IT" b="1" dirty="0" smtClean="0"/>
              <a:t>PLAGIO</a:t>
            </a:r>
          </a:p>
          <a:p>
            <a:r>
              <a:rPr lang="it-IT" b="1" dirty="0" smtClean="0"/>
              <a:t>CREAZIONE DI VIRUS</a:t>
            </a:r>
          </a:p>
          <a:p>
            <a:r>
              <a:rPr lang="it-IT" b="1" dirty="0" smtClean="0"/>
              <a:t>FURTO DI IDENTITA’ DIGITALE</a:t>
            </a:r>
          </a:p>
          <a:p>
            <a:r>
              <a:rPr lang="it-IT" b="1" dirty="0" smtClean="0"/>
              <a:t>HACKING</a:t>
            </a:r>
            <a:endParaRPr lang="it-IT" b="1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3738" y="3524250"/>
            <a:ext cx="5148262" cy="333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985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F579BD4B-FDA1-2042-8D4F-149791D53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 smtClean="0"/>
              <a:t>COS’E’?</a:t>
            </a:r>
            <a:endParaRPr lang="it-IT" b="1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CFBD9943-1282-7445-8F94-C0E84091FD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2800" b="1" dirty="0" smtClean="0"/>
              <a:t>La cittadinanza digitale è il completamento della cittadinanza tradizionale.</a:t>
            </a:r>
          </a:p>
          <a:p>
            <a:pPr algn="just"/>
            <a:r>
              <a:rPr lang="it-IT" sz="2800" b="1" dirty="0" smtClean="0"/>
              <a:t>Il digitale favorisce l’esercizio di alcuni diritti (partecipazione, informazione, interazione) che, grazie al digitale possono essere esercitati.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3937" y="128588"/>
            <a:ext cx="2376488" cy="2228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460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CITTADINANZA DIGITALE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773599" y="1657350"/>
            <a:ext cx="7796540" cy="4392594"/>
          </a:xfrm>
        </p:spPr>
        <p:txBody>
          <a:bodyPr>
            <a:normAutofit/>
          </a:bodyPr>
          <a:lstStyle/>
          <a:p>
            <a:r>
              <a:rPr lang="it-IT" sz="2400" b="1" dirty="0" smtClean="0"/>
              <a:t>LA CITTADINANZA digitale è la capacità di un individuo di partecipare alla vita on line. </a:t>
            </a:r>
          </a:p>
          <a:p>
            <a:r>
              <a:rPr lang="it-IT" sz="2400" b="1" dirty="0" smtClean="0"/>
              <a:t>Il cittadino digitale diventa portatore di diritti e doveri .</a:t>
            </a:r>
          </a:p>
          <a:p>
            <a:pPr algn="just"/>
            <a:r>
              <a:rPr lang="it-IT" sz="2400" b="1" dirty="0" smtClean="0"/>
              <a:t>Il </a:t>
            </a:r>
            <a:r>
              <a:rPr lang="it-IT" sz="2400" b="1" dirty="0"/>
              <a:t>livello dei servizi pubblici dipende dalla competenza tecnologica del cittadino. Se il cittadino non è capace di accedere alla rete può usufruire dei suoi diritti.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37746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 smtClean="0"/>
              <a:t>L’IDENTITA’ SPID</a:t>
            </a:r>
            <a:br>
              <a:rPr lang="it-IT" b="1" dirty="0" smtClean="0"/>
            </a:br>
            <a:r>
              <a:rPr lang="it-IT" b="1" dirty="0" smtClean="0"/>
              <a:t>SISTEMA PUBBLICO IDENTITA’ DIGITALE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it-IT" sz="2400" b="1" dirty="0" smtClean="0"/>
              <a:t>Nel 2016 la pubblica Amministrazione ha aderito a SPID.</a:t>
            </a:r>
          </a:p>
          <a:p>
            <a:pPr algn="just"/>
            <a:r>
              <a:rPr lang="it-IT" sz="2400" b="1" dirty="0" smtClean="0"/>
              <a:t>Essa è la soluzione per accedere a tutti i servizi on line degli enti pubblici (per es.: Comune) e privati con l’identità digitale.</a:t>
            </a:r>
            <a:endParaRPr lang="it-IT" sz="2400" b="1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57688"/>
            <a:ext cx="3143250" cy="2500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35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611808" y="379431"/>
            <a:ext cx="7958331" cy="492107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SPID: COME FUNZIONA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773599" y="871539"/>
            <a:ext cx="7796540" cy="5786436"/>
          </a:xfrm>
        </p:spPr>
        <p:txBody>
          <a:bodyPr>
            <a:normAutofit/>
          </a:bodyPr>
          <a:lstStyle/>
          <a:p>
            <a:pPr algn="just"/>
            <a:r>
              <a:rPr lang="it-IT" b="1" dirty="0" smtClean="0"/>
              <a:t>L’identità digitale è fornita da gestori accreditati: INFOCERT , POSTE, SIELTE, TIM.</a:t>
            </a:r>
          </a:p>
          <a:p>
            <a:pPr algn="just"/>
            <a:r>
              <a:rPr lang="it-IT" b="1" dirty="0" smtClean="0"/>
              <a:t>L’utente svolge una prima parte on line dopo aver scelto uno dei 4 gestori. L’autenticazione può avvenire in presenza o a distanza.</a:t>
            </a:r>
          </a:p>
          <a:p>
            <a:pPr algn="just"/>
            <a:r>
              <a:rPr lang="it-IT" b="1" dirty="0" smtClean="0"/>
              <a:t>Nella modalità in presenza è prevista l’esibizione </a:t>
            </a:r>
            <a:r>
              <a:rPr lang="it-IT" b="1" dirty="0"/>
              <a:t>di </a:t>
            </a:r>
            <a:r>
              <a:rPr lang="it-IT" b="1" dirty="0" smtClean="0"/>
              <a:t>un  documento </a:t>
            </a:r>
            <a:r>
              <a:rPr lang="it-IT" b="1" dirty="0"/>
              <a:t>di identità  </a:t>
            </a:r>
            <a:r>
              <a:rPr lang="it-IT" b="1" dirty="0" smtClean="0"/>
              <a:t>e l’ adesione attraverso </a:t>
            </a:r>
            <a:r>
              <a:rPr lang="it-IT" b="1" dirty="0"/>
              <a:t>un </a:t>
            </a:r>
            <a:r>
              <a:rPr lang="it-IT" b="1" dirty="0" smtClean="0"/>
              <a:t>modulo.</a:t>
            </a:r>
          </a:p>
          <a:p>
            <a:pPr algn="just"/>
            <a:r>
              <a:rPr lang="it-IT" b="1" dirty="0"/>
              <a:t>L’autenticazione a distanza può avvenire </a:t>
            </a:r>
            <a:r>
              <a:rPr lang="it-IT" b="1" dirty="0" smtClean="0"/>
              <a:t> </a:t>
            </a:r>
            <a:r>
              <a:rPr lang="it-IT" b="1" dirty="0"/>
              <a:t>tramite “identificazione a vista da remoto via webcam oppure identificazione informatica tramite documenti digitali di identità (l’utente viene identificato sulla base della verifica digitale di credenziali informatiche già in proprio possesso).</a:t>
            </a:r>
          </a:p>
          <a:p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14575"/>
            <a:ext cx="2773599" cy="2185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200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SEMPLIFICAZIONE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2400" b="1" dirty="0" smtClean="0"/>
              <a:t>Un </a:t>
            </a:r>
            <a:r>
              <a:rPr lang="it-IT" sz="2400" b="1" dirty="0"/>
              <a:t>unico login per accedere ai servizi,</a:t>
            </a:r>
          </a:p>
          <a:p>
            <a:r>
              <a:rPr lang="it-IT" sz="2400" b="1" dirty="0"/>
              <a:t>PA e imprese non dovranno più </a:t>
            </a:r>
            <a:r>
              <a:rPr lang="it-IT" sz="2400" b="1" dirty="0" smtClean="0"/>
              <a:t>gestire  la </a:t>
            </a:r>
            <a:r>
              <a:rPr lang="it-IT" sz="2400" b="1" dirty="0"/>
              <a:t>fase di autenticazione </a:t>
            </a:r>
            <a:r>
              <a:rPr lang="it-IT" sz="2400" b="1" dirty="0" smtClean="0"/>
              <a:t>utenti.</a:t>
            </a:r>
            <a:endParaRPr lang="it-IT" sz="2400" b="1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3476625" cy="3257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58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SICUREZZA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2800" b="1" dirty="0" smtClean="0"/>
              <a:t>Protezione </a:t>
            </a:r>
            <a:r>
              <a:rPr lang="it-IT" sz="2800" b="1" dirty="0"/>
              <a:t>dei dati,</a:t>
            </a:r>
          </a:p>
          <a:p>
            <a:r>
              <a:rPr lang="it-IT" sz="2800" b="1" dirty="0"/>
              <a:t>nessuna banca dati centralizzata,</a:t>
            </a:r>
          </a:p>
          <a:p>
            <a:r>
              <a:rPr lang="it-IT" sz="2800" b="1" dirty="0"/>
              <a:t>nessuna </a:t>
            </a:r>
            <a:r>
              <a:rPr lang="it-IT" sz="2800" b="1" dirty="0" err="1"/>
              <a:t>profilazione</a:t>
            </a:r>
            <a:r>
              <a:rPr lang="it-IT" sz="2800" b="1" dirty="0"/>
              <a:t> dell’utente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77287" y="3686175"/>
            <a:ext cx="3414713" cy="3171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50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RISPARMIO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3600" b="1" dirty="0" smtClean="0"/>
              <a:t>Scompaiono i costi per imprese ed Enti pubblici  per </a:t>
            </a:r>
            <a:r>
              <a:rPr lang="it-IT" sz="3600" b="1" dirty="0"/>
              <a:t>la conservazione dei </a:t>
            </a:r>
            <a:r>
              <a:rPr lang="it-IT" sz="3600" b="1" dirty="0" smtClean="0"/>
              <a:t>dati.</a:t>
            </a:r>
            <a:endParaRPr lang="it-IT" sz="3600" b="1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"/>
            <a:ext cx="4357688" cy="311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020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 smtClean="0"/>
              <a:t>FOIA: FREEDOM OF INFORMATION ACT</a:t>
            </a:r>
            <a:endParaRPr lang="it-IT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773599" y="1543049"/>
            <a:ext cx="7796540" cy="5000625"/>
          </a:xfrm>
        </p:spPr>
        <p:txBody>
          <a:bodyPr>
            <a:normAutofit/>
          </a:bodyPr>
          <a:lstStyle/>
          <a:p>
            <a:r>
              <a:rPr lang="it-IT" dirty="0" smtClean="0"/>
              <a:t>L’accesso alle informazioni raccolte dallo Stato è alla base della trasparenza degli atti statali.</a:t>
            </a:r>
          </a:p>
          <a:p>
            <a:r>
              <a:rPr lang="it-IT" dirty="0" smtClean="0"/>
              <a:t>E’ il fondamento della nostra libertà di informazione, espressione e partecipazione.</a:t>
            </a:r>
          </a:p>
          <a:p>
            <a:r>
              <a:rPr lang="it-IT" dirty="0" smtClean="0"/>
              <a:t> Lo Stato ha l’obbligo di pubblicare e informare i cittadini relativamente ai suoi atti.</a:t>
            </a:r>
          </a:p>
          <a:p>
            <a:r>
              <a:rPr lang="it-IT" dirty="0" smtClean="0"/>
              <a:t> I cittadini hanno il diritto di chiedere ogni tipo di informazione prodotta dallo Stato che non contrasta con la sicurezza nazionale e la privacy.  La Corte europea di Giustizia ha riconosciuto l’accesso alle informazioni possedute dalla Stato come diritto dei cittadini.</a:t>
            </a:r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81299"/>
            <a:ext cx="2773599" cy="166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9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dison">
  <a:themeElements>
    <a:clrScheme name="Madison">
      <a:dk1>
        <a:sysClr val="windowText" lastClr="000000"/>
      </a:dk1>
      <a:lt1>
        <a:sysClr val="window" lastClr="FFFFFF"/>
      </a:lt1>
      <a:dk2>
        <a:srgbClr val="1F2D29"/>
      </a:dk2>
      <a:lt2>
        <a:srgbClr val="C5FAEB"/>
      </a:lt2>
      <a:accent1>
        <a:srgbClr val="A1D68B"/>
      </a:accent1>
      <a:accent2>
        <a:srgbClr val="5EC795"/>
      </a:accent2>
      <a:accent3>
        <a:srgbClr val="4DADCF"/>
      </a:accent3>
      <a:accent4>
        <a:srgbClr val="CDB756"/>
      </a:accent4>
      <a:accent5>
        <a:srgbClr val="E29C36"/>
      </a:accent5>
      <a:accent6>
        <a:srgbClr val="8EC0C1"/>
      </a:accent6>
      <a:hlink>
        <a:srgbClr val="6D9D9B"/>
      </a:hlink>
      <a:folHlink>
        <a:srgbClr val="6D8583"/>
      </a:folHlink>
    </a:clrScheme>
    <a:fontScheme name="Madison">
      <a:maj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dison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alpha val="88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dison" id="{025CB5FB-2DD3-45EE-B6F0-CC461540EB19}" vid="{6AC10936-2DFC-4054-9ADF-B5E2C5F8619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741</Words>
  <Application>Microsoft Office PowerPoint</Application>
  <PresentationFormat>Widescreen</PresentationFormat>
  <Paragraphs>62</Paragraphs>
  <Slides>17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17</vt:i4>
      </vt:variant>
    </vt:vector>
  </HeadingPairs>
  <TitlesOfParts>
    <vt:vector size="22" baseType="lpstr">
      <vt:lpstr>Arial</vt:lpstr>
      <vt:lpstr>MS Shell Dlg 2</vt:lpstr>
      <vt:lpstr>Wingdings</vt:lpstr>
      <vt:lpstr>Wingdings 3</vt:lpstr>
      <vt:lpstr>Madison</vt:lpstr>
      <vt:lpstr>Cittadinanza  digitale </vt:lpstr>
      <vt:lpstr>COS’E’?</vt:lpstr>
      <vt:lpstr>LA CITTADINANZA DIGITALE</vt:lpstr>
      <vt:lpstr>L’IDENTITA’ SPID SISTEMA PUBBLICO IDENTITA’ DIGITALE</vt:lpstr>
      <vt:lpstr>SPID: COME FUNZIONA</vt:lpstr>
      <vt:lpstr>SEMPLIFICAZIONE</vt:lpstr>
      <vt:lpstr>SICUREZZA</vt:lpstr>
      <vt:lpstr>RISPARMIO</vt:lpstr>
      <vt:lpstr>FOIA: FREEDOM OF INFORMATION ACT</vt:lpstr>
      <vt:lpstr>LA COMPETENZA DIGITALE</vt:lpstr>
      <vt:lpstr>LA COMPETENZA DIGITALE</vt:lpstr>
      <vt:lpstr>E-COMMERCE</vt:lpstr>
      <vt:lpstr>Comunicazione digitale</vt:lpstr>
      <vt:lpstr>NETIQUETTE</vt:lpstr>
      <vt:lpstr>METODO R.E.P.</vt:lpstr>
      <vt:lpstr>COMPETENZA DIGITALE E’ SEMPRE IN EVOLUZIONE</vt:lpstr>
      <vt:lpstr>ATTI CRIMINALI DIGITALI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Cittadinanza  digitale </dc:title>
  <cp:lastModifiedBy>user</cp:lastModifiedBy>
  <cp:revision>28</cp:revision>
  <dcterms:modified xsi:type="dcterms:W3CDTF">2019-05-24T16:54:29Z</dcterms:modified>
</cp:coreProperties>
</file>