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4" r:id="rId1"/>
  </p:sldMasterIdLst>
  <p:notesMasterIdLst>
    <p:notesMasterId r:id="rId12"/>
  </p:notesMasterIdLst>
  <p:sldIdLst>
    <p:sldId id="271" r:id="rId2"/>
    <p:sldId id="266" r:id="rId3"/>
    <p:sldId id="272" r:id="rId4"/>
    <p:sldId id="268" r:id="rId5"/>
    <p:sldId id="257" r:id="rId6"/>
    <p:sldId id="274" r:id="rId7"/>
    <p:sldId id="258" r:id="rId8"/>
    <p:sldId id="263" r:id="rId9"/>
    <p:sldId id="273" r:id="rId10"/>
    <p:sldId id="269" r:id="rId11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012EEB-C15B-43A4-B8EC-2112B419ED96}" type="datetimeFigureOut">
              <a:rPr lang="it-IT" smtClean="0"/>
              <a:pPr/>
              <a:t>09/11/2019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9EAB25-8EED-4E52-B75D-16084D07F90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9888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35912-5DDB-4280-AAE4-6023B0CB72BF}" type="datetime1">
              <a:rPr lang="it-IT" smtClean="0"/>
              <a:pPr/>
              <a:t>09/11/2019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beni comuni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92E1-3885-4A5C-BA74-F1FF38944F9E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74421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82F0-FFC2-4B49-B854-346D5979BD53}" type="datetime1">
              <a:rPr lang="it-IT" smtClean="0"/>
              <a:pPr/>
              <a:t>09/11/2019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beni comuni</a:t>
            </a: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92E1-3885-4A5C-BA74-F1FF38944F9E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6714058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82F0-FFC2-4B49-B854-346D5979BD53}" type="datetime1">
              <a:rPr lang="it-IT" smtClean="0"/>
              <a:pPr/>
              <a:t>09/11/2019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beni comuni</a:t>
            </a: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92E1-3885-4A5C-BA74-F1FF38944F9E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89325933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82F0-FFC2-4B49-B854-346D5979BD53}" type="datetime1">
              <a:rPr lang="it-IT" smtClean="0"/>
              <a:pPr/>
              <a:t>09/11/2019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beni comuni</a:t>
            </a: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92E1-3885-4A5C-BA74-F1FF38944F9E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67583716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82F0-FFC2-4B49-B854-346D5979BD53}" type="datetime1">
              <a:rPr lang="it-IT" smtClean="0"/>
              <a:pPr/>
              <a:t>09/11/2019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beni comuni</a:t>
            </a: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92E1-3885-4A5C-BA74-F1FF38944F9E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38458675"/>
      </p:ext>
    </p:extLst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82F0-FFC2-4B49-B854-346D5979BD53}" type="datetime1">
              <a:rPr lang="it-IT" smtClean="0"/>
              <a:pPr/>
              <a:t>09/11/2019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beni comuni</a:t>
            </a:r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92E1-3885-4A5C-BA74-F1FF38944F9E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0096537"/>
      </p:ext>
    </p:extLst>
  </p:cSld>
  <p:clrMapOvr>
    <a:masterClrMapping/>
  </p:clrMapOvr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82F0-FFC2-4B49-B854-346D5979BD53}" type="datetime1">
              <a:rPr lang="it-IT" smtClean="0"/>
              <a:pPr/>
              <a:t>09/11/2019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beni comuni</a:t>
            </a:r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92E1-3885-4A5C-BA74-F1FF38944F9E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7606536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178AF-88ED-47A7-993F-9C9E091C15AA}" type="datetime1">
              <a:rPr lang="it-IT" smtClean="0"/>
              <a:pPr/>
              <a:t>09/11/2019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beni comuni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92E1-3885-4A5C-BA74-F1FF38944F9E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35778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F82F0-FFC2-4B49-B854-346D5979BD53}" type="datetime1">
              <a:rPr lang="it-IT" smtClean="0"/>
              <a:pPr/>
              <a:t>09/11/2019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beni comuni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92E1-3885-4A5C-BA74-F1FF38944F9E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0782919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980C0-78BA-48C3-9F60-3D5E558D1894}" type="datetime1">
              <a:rPr lang="it-IT" smtClean="0"/>
              <a:pPr/>
              <a:t>09/11/2019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beni comuni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92E1-3885-4A5C-BA74-F1FF38944F9E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1455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ABAD2-8D7B-48ED-A316-A5F8747C5FB1}" type="datetime1">
              <a:rPr lang="it-IT" smtClean="0"/>
              <a:pPr/>
              <a:t>09/11/2019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beni comuni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92E1-3885-4A5C-BA74-F1FF38944F9E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2105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71655-995C-4947-8235-C020A903A1BD}" type="datetime1">
              <a:rPr lang="it-IT" smtClean="0"/>
              <a:pPr/>
              <a:t>09/11/2019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beni comuni</a:t>
            </a: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92E1-3885-4A5C-BA74-F1FF38944F9E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0982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1465F-B80F-4359-81D0-904945E071FF}" type="datetime1">
              <a:rPr lang="it-IT" smtClean="0"/>
              <a:pPr/>
              <a:t>09/11/2019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beni comuni</a:t>
            </a:r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92E1-3885-4A5C-BA74-F1FF38944F9E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5234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85F7A-93C9-4DAB-9110-93D182AFFEE1}" type="datetime1">
              <a:rPr lang="it-IT" smtClean="0"/>
              <a:pPr/>
              <a:t>09/11/2019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beni comuni</a:t>
            </a:r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92E1-3885-4A5C-BA74-F1FF38944F9E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9671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E91E5-2E89-417A-B12F-7853CC23C96D}" type="datetime1">
              <a:rPr lang="it-IT" smtClean="0"/>
              <a:pPr/>
              <a:t>09/11/2019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beni comuni</a:t>
            </a:r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92E1-3885-4A5C-BA74-F1FF38944F9E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26204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EC3D6-449D-41EE-9BF2-1586C08EF4CA}" type="datetime1">
              <a:rPr lang="it-IT" smtClean="0"/>
              <a:pPr/>
              <a:t>09/11/2019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beni comuni</a:t>
            </a: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92E1-3885-4A5C-BA74-F1FF38944F9E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5175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748D9-3AA3-442D-BFA8-62E90B23D9B0}" type="datetime1">
              <a:rPr lang="it-IT" smtClean="0"/>
              <a:pPr/>
              <a:t>09/11/2019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beni comuni</a:t>
            </a: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92E1-3885-4A5C-BA74-F1FF38944F9E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4243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09F82F0-FFC2-4B49-B854-346D5979BD53}" type="datetime1">
              <a:rPr lang="it-IT" smtClean="0"/>
              <a:pPr/>
              <a:t>09/11/2019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it-IT" smtClean="0"/>
              <a:t>beni comuni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7E592E1-3885-4A5C-BA74-F1FF38944F9E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4680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  <p:sldLayoutId id="2147483807" r:id="rId13"/>
    <p:sldLayoutId id="2147483808" r:id="rId14"/>
    <p:sldLayoutId id="2147483809" r:id="rId15"/>
    <p:sldLayoutId id="2147483810" r:id="rId16"/>
    <p:sldLayoutId id="2147483811" r:id="rId17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7200" dirty="0" smtClean="0"/>
              <a:t>I BENI COMUNI</a:t>
            </a:r>
            <a:endParaRPr lang="it-IT" sz="7200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92E1-3885-4A5C-BA74-F1FF38944F9E}" type="slidenum">
              <a:rPr lang="it-IT" smtClean="0"/>
              <a:pPr/>
              <a:t>1</a:t>
            </a:fld>
            <a:endParaRPr lang="it-IT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609600"/>
            <a:ext cx="8784975" cy="5273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8934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quarter" idx="13"/>
          </p:nvPr>
        </p:nvSpPr>
        <p:spPr>
          <a:xfrm>
            <a:off x="254792" y="836712"/>
            <a:ext cx="8229600" cy="432048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it-IT" sz="2800" b="1" dirty="0" smtClean="0"/>
              <a:t>Il ruolo </a:t>
            </a:r>
            <a:r>
              <a:rPr lang="it-IT" sz="2800" b="1" dirty="0" err="1" smtClean="0"/>
              <a:t>delLO</a:t>
            </a:r>
            <a:r>
              <a:rPr lang="it-IT" sz="2800" b="1" dirty="0" smtClean="0"/>
              <a:t> STATO  </a:t>
            </a:r>
            <a:r>
              <a:rPr lang="it-IT" sz="2800" dirty="0" smtClean="0"/>
              <a:t>deve essere quello di tutelare, valorizzare,  e rendere accessibili i beni comuni, facendosi interlocutore di tutte le realtà interessate a una città intesa non tanto (non solo) come spazio da utilizzare, ma come centro di trasformazione e luogo di ricerca di identità culturali  e civili che trovano spazio e tempo sul territorio.</a:t>
            </a:r>
            <a:endParaRPr lang="it-IT" sz="2800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92E1-3885-4A5C-BA74-F1FF38944F9E}" type="slidenum">
              <a:rPr lang="it-IT" smtClean="0"/>
              <a:pPr/>
              <a:t>10</a:t>
            </a:fld>
            <a:endParaRPr lang="it-IT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02201"/>
            <a:ext cx="2333625" cy="196215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5" y="4880421"/>
            <a:ext cx="2333625" cy="196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51520" y="548680"/>
            <a:ext cx="3816424" cy="5334596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it-IT" sz="4000" b="1" dirty="0">
                <a:solidFill>
                  <a:schemeClr val="tx1"/>
                </a:solidFill>
              </a:rPr>
              <a:t>Il concetto di  </a:t>
            </a:r>
            <a:r>
              <a:rPr lang="it-IT" sz="4000" b="1" i="1" dirty="0">
                <a:solidFill>
                  <a:schemeClr val="tx1"/>
                </a:solidFill>
              </a:rPr>
              <a:t>beni </a:t>
            </a:r>
            <a:r>
              <a:rPr lang="it-IT" sz="4000" b="1" i="1" dirty="0" err="1" smtClean="0">
                <a:solidFill>
                  <a:schemeClr val="tx1"/>
                </a:solidFill>
              </a:rPr>
              <a:t>comunI</a:t>
            </a:r>
            <a:r>
              <a:rPr lang="it-IT" sz="4000" dirty="0" smtClean="0">
                <a:solidFill>
                  <a:schemeClr val="tx1"/>
                </a:solidFill>
              </a:rPr>
              <a:t> </a:t>
            </a:r>
            <a:r>
              <a:rPr lang="it-IT" sz="4000" dirty="0">
                <a:solidFill>
                  <a:schemeClr val="tx1"/>
                </a:solidFill>
              </a:rPr>
              <a:t>indica </a:t>
            </a:r>
            <a:r>
              <a:rPr lang="it-IT" sz="4000" b="1" dirty="0">
                <a:solidFill>
                  <a:schemeClr val="tx1"/>
                </a:solidFill>
              </a:rPr>
              <a:t>originariamente</a:t>
            </a:r>
            <a:r>
              <a:rPr lang="it-IT" sz="4000" dirty="0">
                <a:solidFill>
                  <a:schemeClr val="tx1"/>
                </a:solidFill>
              </a:rPr>
              <a:t> quei beni quali le </a:t>
            </a:r>
            <a:r>
              <a:rPr lang="it-IT" sz="4000" b="1" dirty="0">
                <a:solidFill>
                  <a:schemeClr val="tx1"/>
                </a:solidFill>
              </a:rPr>
              <a:t>risorse naturali </a:t>
            </a:r>
            <a:r>
              <a:rPr lang="it-IT" sz="4000" dirty="0">
                <a:solidFill>
                  <a:schemeClr val="tx1"/>
                </a:solidFill>
              </a:rPr>
              <a:t>(acqua, la fauna, ecc.) esauribili, ma dal cui sfruttamento nessuno può essere escluso. 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92E1-3885-4A5C-BA74-F1FF38944F9E}" type="slidenum">
              <a:rPr lang="it-IT" smtClean="0"/>
              <a:pPr/>
              <a:t>2</a:t>
            </a:fld>
            <a:endParaRPr lang="it-IT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549250"/>
            <a:ext cx="4435970" cy="51236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egnaposto immagine 1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0987" r="20987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2" name="Segnaposto testo 11"/>
          <p:cNvSpPr>
            <a:spLocks noGrp="1"/>
          </p:cNvSpPr>
          <p:nvPr>
            <p:ph type="body" sz="half" idx="2"/>
          </p:nvPr>
        </p:nvSpPr>
        <p:spPr>
          <a:xfrm>
            <a:off x="685346" y="609601"/>
            <a:ext cx="4129604" cy="5181599"/>
          </a:xfrm>
        </p:spPr>
        <p:txBody>
          <a:bodyPr>
            <a:normAutofit fontScale="92500"/>
          </a:bodyPr>
          <a:lstStyle/>
          <a:p>
            <a:pPr lvl="0" algn="just">
              <a:buClr>
                <a:prstClr val="black"/>
              </a:buClr>
            </a:pPr>
            <a:r>
              <a:rPr lang="it-IT" sz="3400" dirty="0">
                <a:solidFill>
                  <a:prstClr val="black"/>
                </a:solidFill>
              </a:rPr>
              <a:t>I beni comuni sono anche definiti più precisamente come “beni di proprietà comune”, INFATTI LA proprietà e LA  gestione  non è né pubblica né privata. </a:t>
            </a:r>
          </a:p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92E1-3885-4A5C-BA74-F1FF38944F9E}" type="slidenum">
              <a:rPr lang="it-IT" smtClean="0"/>
              <a:pPr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926676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quarter" idx="13"/>
          </p:nvPr>
        </p:nvSpPr>
        <p:spPr>
          <a:xfrm>
            <a:off x="457201" y="548680"/>
            <a:ext cx="8001469" cy="51125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t-IT" sz="2400" dirty="0" smtClean="0"/>
              <a:t> </a:t>
            </a:r>
            <a:r>
              <a:rPr lang="it-IT" sz="3200" dirty="0"/>
              <a:t>i </a:t>
            </a:r>
            <a:r>
              <a:rPr lang="it-IT" sz="3200" b="1" dirty="0"/>
              <a:t>beni comuni </a:t>
            </a:r>
            <a:r>
              <a:rPr lang="it-IT" sz="3200" dirty="0"/>
              <a:t>sono </a:t>
            </a:r>
            <a:r>
              <a:rPr lang="it-IT" sz="3200" dirty="0" smtClean="0"/>
              <a:t> </a:t>
            </a:r>
            <a:r>
              <a:rPr lang="it-IT" sz="3200" dirty="0"/>
              <a:t>o devono diventare, </a:t>
            </a:r>
            <a:r>
              <a:rPr lang="it-IT" sz="3200" b="1" dirty="0"/>
              <a:t>diritti universali. </a:t>
            </a:r>
            <a:endParaRPr lang="it-IT" sz="3200" b="1" dirty="0" smtClean="0"/>
          </a:p>
          <a:p>
            <a:pPr algn="just">
              <a:buNone/>
            </a:pPr>
            <a:r>
              <a:rPr lang="it-IT" sz="3200" dirty="0" smtClean="0"/>
              <a:t>ESSI non </a:t>
            </a:r>
            <a:r>
              <a:rPr lang="it-IT" sz="3200" dirty="0"/>
              <a:t>devono essere ridotti a merci disponibili solo per chi ha il denaro per comprarli: sono invece beni essenziali su cui lo </a:t>
            </a:r>
            <a:r>
              <a:rPr lang="it-IT" sz="3200" b="1" dirty="0" smtClean="0"/>
              <a:t>Stato HA L’OBBLIGO DI </a:t>
            </a:r>
            <a:r>
              <a:rPr lang="it-IT" sz="3200" dirty="0" smtClean="0"/>
              <a:t> </a:t>
            </a:r>
            <a:r>
              <a:rPr lang="it-IT" sz="3200" dirty="0"/>
              <a:t>assicurare la loro disponibilità </a:t>
            </a:r>
            <a:r>
              <a:rPr lang="it-IT" sz="3200" dirty="0" smtClean="0"/>
              <a:t>universale.</a:t>
            </a:r>
            <a:endParaRPr lang="it-IT" sz="3200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92E1-3885-4A5C-BA74-F1FF38944F9E}" type="slidenum">
              <a:rPr lang="it-IT" smtClean="0"/>
              <a:pPr/>
              <a:t>4</a:t>
            </a:fld>
            <a:endParaRPr lang="it-IT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quarter" idx="13"/>
          </p:nvPr>
        </p:nvSpPr>
        <p:spPr>
          <a:xfrm>
            <a:off x="4644008" y="404664"/>
            <a:ext cx="4042792" cy="5688632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it-IT" sz="2800" b="1" dirty="0"/>
              <a:t>Una seconda categoria di </a:t>
            </a:r>
            <a:r>
              <a:rPr lang="it-IT" sz="2800" b="1" i="1" dirty="0"/>
              <a:t>beni </a:t>
            </a:r>
            <a:r>
              <a:rPr lang="it-IT" sz="2800" b="1" i="1" dirty="0" smtClean="0"/>
              <a:t>comuni, oltre le risorse naturali,</a:t>
            </a:r>
            <a:r>
              <a:rPr lang="it-IT" sz="2800" b="1" dirty="0"/>
              <a:t> comprende i beni comuni globali</a:t>
            </a:r>
            <a:r>
              <a:rPr lang="it-IT" sz="2800" dirty="0"/>
              <a:t>: l’atmosfera, il clima, gli oceani, la sicurezza alimentare, la pace, ma anche la </a:t>
            </a:r>
            <a:r>
              <a:rPr lang="it-IT" sz="2800" dirty="0" smtClean="0"/>
              <a:t>conoscenza, Internet</a:t>
            </a:r>
            <a:r>
              <a:rPr lang="it-IT" sz="2800" dirty="0"/>
              <a:t>, cioè tutti quei beni che sono frutto della creazione collettiva. </a:t>
            </a:r>
            <a:endParaRPr lang="it-IT" sz="2800" dirty="0" smtClean="0"/>
          </a:p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92E1-3885-4A5C-BA74-F1FF38944F9E}" type="slidenum">
              <a:rPr lang="it-IT" smtClean="0"/>
              <a:pPr/>
              <a:t>5</a:t>
            </a:fld>
            <a:endParaRPr lang="it-IT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256" y="2098551"/>
            <a:ext cx="4302224" cy="4725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quarter" idx="13"/>
          </p:nvPr>
        </p:nvSpPr>
        <p:spPr>
          <a:xfrm>
            <a:off x="655513" y="836712"/>
            <a:ext cx="7772870" cy="3424107"/>
          </a:xfrm>
        </p:spPr>
        <p:txBody>
          <a:bodyPr/>
          <a:lstStyle/>
          <a:p>
            <a:pPr algn="just"/>
            <a:r>
              <a:rPr lang="it-IT" sz="2800" dirty="0"/>
              <a:t>Questi beni solo recentemente sono stati percepiti come </a:t>
            </a:r>
            <a:r>
              <a:rPr lang="it-IT" sz="2800" i="1" dirty="0"/>
              <a:t>beni comuni globali</a:t>
            </a:r>
            <a:r>
              <a:rPr lang="it-IT" sz="2800" dirty="0"/>
              <a:t>, da quando sono stati espropriati, ridotti a merce, recintati ed inquinati e il loro accesso è sempre più ridotto.</a:t>
            </a:r>
          </a:p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92E1-3885-4A5C-BA74-F1FF38944F9E}" type="slidenum">
              <a:rPr lang="it-IT" smtClean="0"/>
              <a:pPr/>
              <a:t>6</a:t>
            </a:fld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293" y="3501008"/>
            <a:ext cx="4310261" cy="3328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650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quarter" idx="13"/>
          </p:nvPr>
        </p:nvSpPr>
        <p:spPr>
          <a:xfrm>
            <a:off x="395536" y="1467947"/>
            <a:ext cx="8229600" cy="4697357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it-IT" sz="3200" b="1" cap="none" dirty="0" smtClean="0"/>
              <a:t>UN’ALTRA  CATEGORIA DI </a:t>
            </a:r>
            <a:r>
              <a:rPr lang="it-IT" sz="3200" b="1" i="1" cap="none" dirty="0" smtClean="0"/>
              <a:t>BENI COMUNI </a:t>
            </a:r>
            <a:r>
              <a:rPr lang="it-IT" sz="3200" b="1" cap="none" dirty="0" smtClean="0"/>
              <a:t>È QUELLA DEI SERVIZI PUBBLICI FORNITI DAI GOVERNI CENTRALI E LOCALI  IN RISPOSTA AI BISOGNI ESSENZIALI DEI CITTADINI </a:t>
            </a:r>
            <a:r>
              <a:rPr lang="it-IT" sz="3200" cap="none" dirty="0" smtClean="0"/>
              <a:t>: EROGAZIONE DELL’ACQUA, DELLA LUCE, IL SISTEMA DEI TRASPORTI, LA SANITÀ, LA SICUREZZA ALIMENTARE E SOCIALE…..ECC </a:t>
            </a:r>
            <a:r>
              <a:rPr lang="it-IT" sz="3200" cap="none" dirty="0" err="1" smtClean="0"/>
              <a:t>ECC</a:t>
            </a:r>
            <a:endParaRPr lang="it-IT" sz="3200" cap="none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92E1-3885-4A5C-BA74-F1FF38944F9E}" type="slidenum">
              <a:rPr lang="it-IT" smtClean="0"/>
              <a:pPr/>
              <a:t>7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quarter" idx="13"/>
          </p:nvPr>
        </p:nvSpPr>
        <p:spPr>
          <a:xfrm>
            <a:off x="457200" y="357167"/>
            <a:ext cx="8472518" cy="4151953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it-IT" sz="3600" b="1" dirty="0" smtClean="0"/>
              <a:t>CRITICITA’ DEI </a:t>
            </a:r>
            <a:r>
              <a:rPr lang="it-IT" sz="3600" b="1" dirty="0" smtClean="0"/>
              <a:t> </a:t>
            </a:r>
            <a:r>
              <a:rPr lang="it-IT" sz="3600" b="1" dirty="0"/>
              <a:t>beni </a:t>
            </a:r>
            <a:r>
              <a:rPr lang="it-IT" sz="3600" b="1" dirty="0" smtClean="0"/>
              <a:t>comuni</a:t>
            </a:r>
            <a:r>
              <a:rPr lang="it-IT" b="1" dirty="0" smtClean="0"/>
              <a:t/>
            </a:r>
            <a:br>
              <a:rPr lang="it-IT" b="1" dirty="0" smtClean="0"/>
            </a:br>
            <a:endParaRPr lang="it-IT" b="1" dirty="0" smtClean="0"/>
          </a:p>
          <a:p>
            <a:pPr algn="just">
              <a:buNone/>
            </a:pPr>
            <a:r>
              <a:rPr lang="it-IT" dirty="0"/>
              <a:t/>
            </a:r>
            <a:br>
              <a:rPr lang="it-IT" dirty="0"/>
            </a:br>
            <a:r>
              <a:rPr lang="it-IT" sz="2800" b="1" dirty="0"/>
              <a:t>Criticità: </a:t>
            </a:r>
            <a:r>
              <a:rPr lang="it-IT" sz="2800" dirty="0"/>
              <a:t>esauribilità e accesso </a:t>
            </a:r>
            <a:r>
              <a:rPr lang="it-IT" sz="2800" dirty="0" smtClean="0"/>
              <a:t>indiscriminato. </a:t>
            </a:r>
            <a:r>
              <a:rPr lang="it-IT" sz="2800" dirty="0"/>
              <a:t>beni che in origine erano considerati inesauribili sono diventati risorse scarse (es. l’aria poteva dirsi inesauribile prima dell’era industriale: oggi l’inquinamento ne compromette la </a:t>
            </a:r>
            <a:r>
              <a:rPr lang="it-IT" sz="2800" dirty="0" smtClean="0"/>
              <a:t>QUALITA’.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92E1-3885-4A5C-BA74-F1FF38944F9E}" type="slidenum">
              <a:rPr lang="it-IT" smtClean="0"/>
              <a:pPr/>
              <a:t>8</a:t>
            </a:fld>
            <a:endParaRPr lang="it-IT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4375398"/>
            <a:ext cx="7562850" cy="2482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quarter" idx="13"/>
          </p:nvPr>
        </p:nvSpPr>
        <p:spPr>
          <a:xfrm>
            <a:off x="2627784" y="404664"/>
            <a:ext cx="5830416" cy="5386537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it-IT" sz="2400" b="1" dirty="0"/>
              <a:t>La tutela dei beni co</a:t>
            </a:r>
            <a:r>
              <a:rPr lang="it-IT" sz="2400" dirty="0"/>
              <a:t>muni, quindi non può ridursi alla mera regolazione dell’accesso, ma  deve darsi alcuni “obblighi”:</a:t>
            </a:r>
          </a:p>
          <a:p>
            <a:endParaRPr lang="it-IT" sz="2400" dirty="0"/>
          </a:p>
          <a:p>
            <a:pPr>
              <a:buFontTx/>
              <a:buChar char="-"/>
            </a:pPr>
            <a:r>
              <a:rPr lang="it-IT" sz="2400" b="1" dirty="0"/>
              <a:t>la prevenzione dell’esaurimento</a:t>
            </a:r>
          </a:p>
          <a:p>
            <a:pPr>
              <a:buFontTx/>
              <a:buChar char="-"/>
            </a:pPr>
            <a:r>
              <a:rPr lang="it-IT" sz="2400" b="1" dirty="0"/>
              <a:t>il mantenimento della qualità originaria</a:t>
            </a:r>
          </a:p>
          <a:p>
            <a:pPr>
              <a:buFontTx/>
              <a:buChar char="-"/>
            </a:pPr>
            <a:r>
              <a:rPr lang="it-IT" sz="2400" b="1" dirty="0"/>
              <a:t>il mantenimento  e l’incremento della disponibilità </a:t>
            </a:r>
          </a:p>
          <a:p>
            <a:pPr>
              <a:buFontTx/>
              <a:buChar char="-"/>
            </a:pPr>
            <a:r>
              <a:rPr lang="it-IT" sz="2400" b="1" dirty="0"/>
              <a:t>l’accesso universale</a:t>
            </a:r>
          </a:p>
          <a:p>
            <a:pPr>
              <a:buFontTx/>
              <a:buChar char="-"/>
            </a:pPr>
            <a:r>
              <a:rPr lang="it-IT" sz="2400" b="1" dirty="0"/>
              <a:t>la difesa della proprietà comune del bene</a:t>
            </a:r>
          </a:p>
          <a:p>
            <a:pPr marL="0" indent="0">
              <a:buNone/>
            </a:pPr>
            <a:endParaRPr lang="it-IT" dirty="0"/>
          </a:p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592E1-3885-4A5C-BA74-F1FF38944F9E}" type="slidenum">
              <a:rPr lang="it-IT" smtClean="0"/>
              <a:pPr/>
              <a:t>9</a:t>
            </a:fld>
            <a:endParaRPr lang="it-IT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4509120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121246"/>
      </p:ext>
    </p:extLst>
  </p:cSld>
  <p:clrMapOvr>
    <a:masterClrMapping/>
  </p:clrMapOvr>
</p:sld>
</file>

<file path=ppt/theme/theme1.xml><?xml version="1.0" encoding="utf-8"?>
<a:theme xmlns:a="http://schemas.openxmlformats.org/drawingml/2006/main" name="Goccia">
  <a:themeElements>
    <a:clrScheme name="Goccia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Goccia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occia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TM04033925[[fn=Goccia]]</Template>
  <TotalTime>217</TotalTime>
  <Words>247</Words>
  <Application>Microsoft Office PowerPoint</Application>
  <PresentationFormat>Presentazione su schermo (4:3)</PresentationFormat>
  <Paragraphs>28</Paragraphs>
  <Slides>10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4" baseType="lpstr">
      <vt:lpstr>Arial</vt:lpstr>
      <vt:lpstr>Calibri</vt:lpstr>
      <vt:lpstr>Tw Cen MT</vt:lpstr>
      <vt:lpstr>Goccia</vt:lpstr>
      <vt:lpstr>I BENI COMUNI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Alcune definizioni</dc:title>
  <dc:creator>User</dc:creator>
  <cp:lastModifiedBy>user</cp:lastModifiedBy>
  <cp:revision>33</cp:revision>
  <dcterms:created xsi:type="dcterms:W3CDTF">2016-01-31T11:55:19Z</dcterms:created>
  <dcterms:modified xsi:type="dcterms:W3CDTF">2019-11-09T16:39:54Z</dcterms:modified>
</cp:coreProperties>
</file>